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502" r:id="rId3"/>
    <p:sldId id="503" r:id="rId4"/>
    <p:sldId id="499" r:id="rId5"/>
    <p:sldId id="500" r:id="rId6"/>
    <p:sldId id="479" r:id="rId7"/>
    <p:sldId id="481" r:id="rId8"/>
    <p:sldId id="484" r:id="rId9"/>
    <p:sldId id="516" r:id="rId10"/>
    <p:sldId id="485" r:id="rId11"/>
    <p:sldId id="492" r:id="rId12"/>
    <p:sldId id="506" r:id="rId13"/>
    <p:sldId id="508" r:id="rId14"/>
    <p:sldId id="510" r:id="rId15"/>
    <p:sldId id="507" r:id="rId16"/>
    <p:sldId id="490" r:id="rId17"/>
    <p:sldId id="489" r:id="rId18"/>
    <p:sldId id="494" r:id="rId19"/>
    <p:sldId id="495" r:id="rId20"/>
    <p:sldId id="496" r:id="rId21"/>
    <p:sldId id="497" r:id="rId22"/>
    <p:sldId id="498" r:id="rId23"/>
    <p:sldId id="505" r:id="rId24"/>
    <p:sldId id="431" r:id="rId25"/>
    <p:sldId id="451" r:id="rId26"/>
    <p:sldId id="272" r:id="rId27"/>
    <p:sldId id="270" r:id="rId28"/>
    <p:sldId id="271" r:id="rId29"/>
    <p:sldId id="275" r:id="rId30"/>
    <p:sldId id="504" r:id="rId31"/>
    <p:sldId id="511" r:id="rId32"/>
    <p:sldId id="454" r:id="rId33"/>
    <p:sldId id="455" r:id="rId34"/>
    <p:sldId id="456" r:id="rId35"/>
    <p:sldId id="457" r:id="rId36"/>
    <p:sldId id="433" r:id="rId37"/>
    <p:sldId id="273" r:id="rId38"/>
    <p:sldId id="437" r:id="rId39"/>
    <p:sldId id="439" r:id="rId40"/>
    <p:sldId id="466" r:id="rId41"/>
    <p:sldId id="474" r:id="rId42"/>
    <p:sldId id="440" r:id="rId43"/>
    <p:sldId id="467" r:id="rId44"/>
    <p:sldId id="441" r:id="rId45"/>
    <p:sldId id="443" r:id="rId46"/>
    <p:sldId id="475" r:id="rId47"/>
    <p:sldId id="444" r:id="rId48"/>
    <p:sldId id="468" r:id="rId49"/>
    <p:sldId id="277" r:id="rId50"/>
    <p:sldId id="274" r:id="rId51"/>
    <p:sldId id="278" r:id="rId52"/>
    <p:sldId id="51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1"/>
    <p:restoredTop sz="96296"/>
  </p:normalViewPr>
  <p:slideViewPr>
    <p:cSldViewPr snapToGrid="0" snapToObjects="1">
      <p:cViewPr varScale="1">
        <p:scale>
          <a:sx n="120" d="100"/>
          <a:sy n="120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KU%20work\Conference\Netherland\Popul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KU%20work\Conference\Netherland\Popul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869753829508"/>
          <c:y val="4.7374320567472497E-2"/>
          <c:w val="0.87769304801791703"/>
          <c:h val="0.881341091499447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Surivival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868-BB4F-8104-922F82FF57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1998</c:v>
                </c:pt>
                <c:pt idx="1">
                  <c:v>2000</c:v>
                </c:pt>
                <c:pt idx="2">
                  <c:v>2002</c:v>
                </c:pt>
                <c:pt idx="3">
                  <c:v>2005</c:v>
                </c:pt>
                <c:pt idx="4">
                  <c:v>2008-2009</c:v>
                </c:pt>
                <c:pt idx="5">
                  <c:v>2011-2012</c:v>
                </c:pt>
                <c:pt idx="6">
                  <c:v>2014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4831</c:v>
                </c:pt>
                <c:pt idx="2">
                  <c:v>6316</c:v>
                </c:pt>
                <c:pt idx="3">
                  <c:v>8175</c:v>
                </c:pt>
                <c:pt idx="4">
                  <c:v>7475</c:v>
                </c:pt>
                <c:pt idx="5">
                  <c:v>8405</c:v>
                </c:pt>
                <c:pt idx="6">
                  <c:v>6067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68-BB4F-8104-922F82FF57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New-added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1998</c:v>
                </c:pt>
                <c:pt idx="1">
                  <c:v>2000</c:v>
                </c:pt>
                <c:pt idx="2">
                  <c:v>2002</c:v>
                </c:pt>
                <c:pt idx="3">
                  <c:v>2005</c:v>
                </c:pt>
                <c:pt idx="4">
                  <c:v>2008-2009</c:v>
                </c:pt>
                <c:pt idx="5">
                  <c:v>2011-2012</c:v>
                </c:pt>
                <c:pt idx="6">
                  <c:v>2014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9093</c:v>
                </c:pt>
                <c:pt idx="1">
                  <c:v>6368</c:v>
                </c:pt>
                <c:pt idx="2">
                  <c:v>9748</c:v>
                </c:pt>
                <c:pt idx="3">
                  <c:v>7463</c:v>
                </c:pt>
                <c:pt idx="4">
                  <c:v>9065</c:v>
                </c:pt>
                <c:pt idx="5">
                  <c:v>1360</c:v>
                </c:pt>
                <c:pt idx="6">
                  <c:v>1127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68-BB4F-8104-922F82FF57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3505640"/>
        <c:axId val="2123509288"/>
      </c:barChart>
      <c:catAx>
        <c:axId val="2123505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3509288"/>
        <c:crosses val="autoZero"/>
        <c:auto val="1"/>
        <c:lblAlgn val="ctr"/>
        <c:lblOffset val="100"/>
        <c:noMultiLvlLbl val="0"/>
      </c:catAx>
      <c:valAx>
        <c:axId val="2123509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3505640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132217847769001"/>
          <c:y val="9.3170749489647195E-2"/>
          <c:w val="0.309577865266842"/>
          <c:h val="7.812554680664919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3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118044506441"/>
          <c:y val="3.0099087190266299E-2"/>
          <c:w val="0.88588195549355997"/>
          <c:h val="0.820195355678786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[65-80)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Sheet2!$A$2:$A$8</c:f>
              <c:strCache>
                <c:ptCount val="7"/>
                <c:pt idx="0">
                  <c:v>1998</c:v>
                </c:pt>
                <c:pt idx="1">
                  <c:v>2000</c:v>
                </c:pt>
                <c:pt idx="2">
                  <c:v>2002</c:v>
                </c:pt>
                <c:pt idx="3">
                  <c:v>2005</c:v>
                </c:pt>
                <c:pt idx="4">
                  <c:v>2008-2009</c:v>
                </c:pt>
                <c:pt idx="5">
                  <c:v>2011-2012</c:v>
                </c:pt>
                <c:pt idx="6">
                  <c:v>2014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134</c:v>
                </c:pt>
                <c:pt idx="1">
                  <c:v>38</c:v>
                </c:pt>
                <c:pt idx="2">
                  <c:v>4845</c:v>
                </c:pt>
                <c:pt idx="3">
                  <c:v>4955</c:v>
                </c:pt>
                <c:pt idx="4">
                  <c:v>4197</c:v>
                </c:pt>
                <c:pt idx="5">
                  <c:v>3149</c:v>
                </c:pt>
                <c:pt idx="6">
                  <c:v>2369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7F-7843-B8CD-49931A6AEAE3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[80-90)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Sheet2!$A$2:$A$8</c:f>
              <c:strCache>
                <c:ptCount val="7"/>
                <c:pt idx="0">
                  <c:v>1998</c:v>
                </c:pt>
                <c:pt idx="1">
                  <c:v>2000</c:v>
                </c:pt>
                <c:pt idx="2">
                  <c:v>2002</c:v>
                </c:pt>
                <c:pt idx="3">
                  <c:v>2005</c:v>
                </c:pt>
                <c:pt idx="4">
                  <c:v>2008-2009</c:v>
                </c:pt>
                <c:pt idx="5">
                  <c:v>2011-2012</c:v>
                </c:pt>
                <c:pt idx="6">
                  <c:v>2014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3528</c:v>
                </c:pt>
                <c:pt idx="1">
                  <c:v>4918</c:v>
                </c:pt>
                <c:pt idx="2">
                  <c:v>4239</c:v>
                </c:pt>
                <c:pt idx="3">
                  <c:v>3909</c:v>
                </c:pt>
                <c:pt idx="4">
                  <c:v>4178</c:v>
                </c:pt>
                <c:pt idx="5">
                  <c:v>2640</c:v>
                </c:pt>
                <c:pt idx="6">
                  <c:v>2207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7F-7843-B8CD-49931A6AEAE3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[90-100)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Sheet2!$A$2:$A$8</c:f>
              <c:strCache>
                <c:ptCount val="7"/>
                <c:pt idx="0">
                  <c:v>1998</c:v>
                </c:pt>
                <c:pt idx="1">
                  <c:v>2000</c:v>
                </c:pt>
                <c:pt idx="2">
                  <c:v>2002</c:v>
                </c:pt>
                <c:pt idx="3">
                  <c:v>2005</c:v>
                </c:pt>
                <c:pt idx="4">
                  <c:v>2008-2009</c:v>
                </c:pt>
                <c:pt idx="5">
                  <c:v>2011-2012</c:v>
                </c:pt>
                <c:pt idx="6">
                  <c:v>2014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3013</c:v>
                </c:pt>
                <c:pt idx="1">
                  <c:v>3812</c:v>
                </c:pt>
                <c:pt idx="2">
                  <c:v>3747</c:v>
                </c:pt>
                <c:pt idx="3">
                  <c:v>3952</c:v>
                </c:pt>
                <c:pt idx="4">
                  <c:v>4501</c:v>
                </c:pt>
                <c:pt idx="5">
                  <c:v>2433</c:v>
                </c:pt>
                <c:pt idx="6">
                  <c:v>1655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7F-7843-B8CD-49931A6AEAE3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≥100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Sheet2!$A$2:$A$8</c:f>
              <c:strCache>
                <c:ptCount val="7"/>
                <c:pt idx="0">
                  <c:v>1998</c:v>
                </c:pt>
                <c:pt idx="1">
                  <c:v>2000</c:v>
                </c:pt>
                <c:pt idx="2">
                  <c:v>2002</c:v>
                </c:pt>
                <c:pt idx="3">
                  <c:v>2005</c:v>
                </c:pt>
                <c:pt idx="4">
                  <c:v>2008-2009</c:v>
                </c:pt>
                <c:pt idx="5">
                  <c:v>2011-2012</c:v>
                </c:pt>
                <c:pt idx="6">
                  <c:v>2014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2418</c:v>
                </c:pt>
                <c:pt idx="1">
                  <c:v>2431</c:v>
                </c:pt>
                <c:pt idx="2">
                  <c:v>3189</c:v>
                </c:pt>
                <c:pt idx="3">
                  <c:v>2797</c:v>
                </c:pt>
                <c:pt idx="4">
                  <c:v>3323</c:v>
                </c:pt>
                <c:pt idx="5">
                  <c:v>1457</c:v>
                </c:pt>
                <c:pt idx="6">
                  <c:v>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7F-7843-B8CD-49931A6AEAE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2756264"/>
        <c:axId val="2122760040"/>
      </c:barChart>
      <c:catAx>
        <c:axId val="212275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2760040"/>
        <c:crosses val="autoZero"/>
        <c:auto val="1"/>
        <c:lblAlgn val="ctr"/>
        <c:lblOffset val="100"/>
        <c:noMultiLvlLbl val="0"/>
      </c:catAx>
      <c:valAx>
        <c:axId val="2122760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2756264"/>
        <c:crosses val="autoZero"/>
        <c:crossBetween val="between"/>
        <c:minorUnit val="4000"/>
      </c:valAx>
      <c:spPr>
        <a:solidFill>
          <a:schemeClr val="bg2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804040568273398"/>
          <c:y val="6.9811307436269301E-2"/>
          <c:w val="0.49044852698531"/>
          <c:h val="5.5529874748674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CA840-8491-4818-9FF4-817125C446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4D1575E8-B2E9-4207-9076-11E9F46CD6AE}">
      <dgm:prSet phldrT="[Text]"/>
      <dgm:spPr>
        <a:solidFill>
          <a:srgbClr val="0070C0"/>
        </a:solidFill>
      </dgm:spPr>
      <dgm:t>
        <a:bodyPr/>
        <a:lstStyle/>
        <a:p>
          <a:r>
            <a:rPr lang="en-US" b="0" i="0" dirty="0"/>
            <a:t>Follow up the oldest-old and the comparison group of the younger people to ascertain changes in their health status, care needs and costs, and associated factors. </a:t>
          </a:r>
          <a:endParaRPr lang="zh-CN" altLang="en-US" dirty="0">
            <a:latin typeface="+mn-ea"/>
            <a:ea typeface="+mn-ea"/>
          </a:endParaRPr>
        </a:p>
      </dgm:t>
    </dgm:pt>
    <dgm:pt modelId="{439940C6-D7D6-4C33-8C29-5A0361D50C45}" type="parTrans" cxnId="{DC07EAE2-1786-4886-98AE-0DF25144AAAE}">
      <dgm:prSet/>
      <dgm:spPr/>
      <dgm:t>
        <a:bodyPr/>
        <a:lstStyle/>
        <a:p>
          <a:endParaRPr lang="zh-CN" altLang="en-US"/>
        </a:p>
      </dgm:t>
    </dgm:pt>
    <dgm:pt modelId="{ED420722-88E5-4181-88EC-407D161E5ABB}" type="sibTrans" cxnId="{DC07EAE2-1786-4886-98AE-0DF25144AAAE}">
      <dgm:prSet/>
      <dgm:spPr/>
      <dgm:t>
        <a:bodyPr/>
        <a:lstStyle/>
        <a:p>
          <a:endParaRPr lang="zh-CN" altLang="en-US"/>
        </a:p>
      </dgm:t>
    </dgm:pt>
    <dgm:pt modelId="{20C00631-15AA-420C-B135-ECBBF1D37C8F}">
      <dgm:prSet phldrT="[Text]"/>
      <dgm:spPr>
        <a:solidFill>
          <a:srgbClr val="00B050"/>
        </a:solidFill>
      </dgm:spPr>
      <dgm:t>
        <a:bodyPr/>
        <a:lstStyle/>
        <a:p>
          <a:r>
            <a:rPr lang="en-US" b="0" i="0" dirty="0"/>
            <a:t>Collect intensive individual interview data including health, disability, demographic, family, socioeconomic, and behavioral risk factors for mortality and healthy longevity</a:t>
          </a:r>
          <a:endParaRPr lang="zh-CN" altLang="en-US" dirty="0">
            <a:latin typeface="+mn-ea"/>
            <a:ea typeface="+mn-ea"/>
          </a:endParaRPr>
        </a:p>
      </dgm:t>
    </dgm:pt>
    <dgm:pt modelId="{55BC7A07-EA19-4CC5-B8D8-C3789A328B96}" type="sibTrans" cxnId="{4A0B6C57-E77C-4345-BDDE-7741CC3633EB}">
      <dgm:prSet/>
      <dgm:spPr/>
      <dgm:t>
        <a:bodyPr/>
        <a:lstStyle/>
        <a:p>
          <a:endParaRPr lang="zh-CN" altLang="en-US"/>
        </a:p>
      </dgm:t>
    </dgm:pt>
    <dgm:pt modelId="{7C3B4367-9445-4AD7-8287-BAD9192B2C53}" type="parTrans" cxnId="{4A0B6C57-E77C-4345-BDDE-7741CC3633EB}">
      <dgm:prSet/>
      <dgm:spPr/>
      <dgm:t>
        <a:bodyPr/>
        <a:lstStyle/>
        <a:p>
          <a:endParaRPr lang="zh-CN" altLang="en-US"/>
        </a:p>
      </dgm:t>
    </dgm:pt>
    <dgm:pt modelId="{B46B8ADA-EE54-481F-84BC-3253FF1E546F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0" i="0" dirty="0"/>
            <a:t>Analyze the collected data to estimate the impacts of social, behavioral, environmental, and biological risk factors that are determinants of healthy longevity and mortality in the oldest-old.</a:t>
          </a:r>
          <a:endParaRPr lang="zh-CN" altLang="en-US" dirty="0"/>
        </a:p>
      </dgm:t>
    </dgm:pt>
    <dgm:pt modelId="{0C7AB2D9-648A-458F-B122-F7DC208EDDA2}" type="parTrans" cxnId="{B416E0D7-069A-4F58-B6A6-486CEDBC74DE}">
      <dgm:prSet/>
      <dgm:spPr/>
      <dgm:t>
        <a:bodyPr/>
        <a:lstStyle/>
        <a:p>
          <a:endParaRPr lang="zh-CN" altLang="en-US"/>
        </a:p>
      </dgm:t>
    </dgm:pt>
    <dgm:pt modelId="{AA32B17A-A330-4ED0-BFF9-7B2DB4D1F48C}" type="sibTrans" cxnId="{B416E0D7-069A-4F58-B6A6-486CEDBC74DE}">
      <dgm:prSet/>
      <dgm:spPr/>
      <dgm:t>
        <a:bodyPr/>
        <a:lstStyle/>
        <a:p>
          <a:endParaRPr lang="zh-CN" altLang="en-US"/>
        </a:p>
      </dgm:t>
    </dgm:pt>
    <dgm:pt modelId="{38A454A2-B64E-4B74-8AE0-3793D793ABCA}">
      <dgm:prSet phldrT="[Text]"/>
      <dgm:spPr>
        <a:solidFill>
          <a:srgbClr val="7030A0"/>
        </a:solidFill>
      </dgm:spPr>
      <dgm:t>
        <a:bodyPr/>
        <a:lstStyle/>
        <a:p>
          <a:r>
            <a:rPr lang="en-US" b="0" i="0" dirty="0"/>
            <a:t>Compare the findings with results from other studies of large populations at advanced age.</a:t>
          </a:r>
        </a:p>
        <a:p>
          <a:endParaRPr lang="zh-CN" altLang="en-US" dirty="0">
            <a:latin typeface="+mn-ea"/>
            <a:ea typeface="+mn-ea"/>
          </a:endParaRPr>
        </a:p>
      </dgm:t>
    </dgm:pt>
    <dgm:pt modelId="{94034607-B49A-4D66-8DAA-2D465DA15340}" type="sibTrans" cxnId="{A5C0DA02-E997-4F0C-A714-FD682380600F}">
      <dgm:prSet/>
      <dgm:spPr/>
      <dgm:t>
        <a:bodyPr/>
        <a:lstStyle/>
        <a:p>
          <a:endParaRPr lang="zh-CN" altLang="en-US"/>
        </a:p>
      </dgm:t>
    </dgm:pt>
    <dgm:pt modelId="{C4252094-7D69-46DF-B5FD-EE14C17E9849}" type="parTrans" cxnId="{A5C0DA02-E997-4F0C-A714-FD682380600F}">
      <dgm:prSet/>
      <dgm:spPr/>
      <dgm:t>
        <a:bodyPr/>
        <a:lstStyle/>
        <a:p>
          <a:endParaRPr lang="zh-CN" altLang="en-US"/>
        </a:p>
      </dgm:t>
    </dgm:pt>
    <dgm:pt modelId="{6F82E689-4F40-4E7B-98B0-A592D2516B3B}" type="pres">
      <dgm:prSet presAssocID="{C89CA840-8491-4818-9FF4-817125C4467A}" presName="Name0" presStyleCnt="0">
        <dgm:presLayoutVars>
          <dgm:chMax val="7"/>
          <dgm:chPref val="7"/>
          <dgm:dir/>
        </dgm:presLayoutVars>
      </dgm:prSet>
      <dgm:spPr/>
    </dgm:pt>
    <dgm:pt modelId="{D3816356-6B8B-464B-9B61-204B38501EDD}" type="pres">
      <dgm:prSet presAssocID="{C89CA840-8491-4818-9FF4-817125C4467A}" presName="Name1" presStyleCnt="0"/>
      <dgm:spPr/>
    </dgm:pt>
    <dgm:pt modelId="{8011EB96-A92E-4AE7-BC9A-8DD439495FEE}" type="pres">
      <dgm:prSet presAssocID="{C89CA840-8491-4818-9FF4-817125C4467A}" presName="cycle" presStyleCnt="0"/>
      <dgm:spPr/>
    </dgm:pt>
    <dgm:pt modelId="{08E6BA23-C522-4349-8DC3-7A06F05CA5C2}" type="pres">
      <dgm:prSet presAssocID="{C89CA840-8491-4818-9FF4-817125C4467A}" presName="srcNode" presStyleLbl="node1" presStyleIdx="0" presStyleCnt="4"/>
      <dgm:spPr/>
    </dgm:pt>
    <dgm:pt modelId="{F161E644-FDDF-42B7-950D-B553E733F460}" type="pres">
      <dgm:prSet presAssocID="{C89CA840-8491-4818-9FF4-817125C4467A}" presName="conn" presStyleLbl="parChTrans1D2" presStyleIdx="0" presStyleCnt="1"/>
      <dgm:spPr/>
    </dgm:pt>
    <dgm:pt modelId="{96102691-55A7-4307-8E74-3BB88D05D300}" type="pres">
      <dgm:prSet presAssocID="{C89CA840-8491-4818-9FF4-817125C4467A}" presName="extraNode" presStyleLbl="node1" presStyleIdx="0" presStyleCnt="4"/>
      <dgm:spPr/>
    </dgm:pt>
    <dgm:pt modelId="{4D358A26-829D-4B02-8706-B8B2DA82599A}" type="pres">
      <dgm:prSet presAssocID="{C89CA840-8491-4818-9FF4-817125C4467A}" presName="dstNode" presStyleLbl="node1" presStyleIdx="0" presStyleCnt="4"/>
      <dgm:spPr/>
    </dgm:pt>
    <dgm:pt modelId="{2B2493FC-050B-4CD7-9821-23AB39FA9D5D}" type="pres">
      <dgm:prSet presAssocID="{20C00631-15AA-420C-B135-ECBBF1D37C8F}" presName="text_1" presStyleLbl="node1" presStyleIdx="0" presStyleCnt="4">
        <dgm:presLayoutVars>
          <dgm:bulletEnabled val="1"/>
        </dgm:presLayoutVars>
      </dgm:prSet>
      <dgm:spPr/>
    </dgm:pt>
    <dgm:pt modelId="{BD4ADB95-4B87-45F0-9145-0734A5854A84}" type="pres">
      <dgm:prSet presAssocID="{20C00631-15AA-420C-B135-ECBBF1D37C8F}" presName="accent_1" presStyleCnt="0"/>
      <dgm:spPr/>
    </dgm:pt>
    <dgm:pt modelId="{0229E379-7DA7-4CA2-A083-BF958241D137}" type="pres">
      <dgm:prSet presAssocID="{20C00631-15AA-420C-B135-ECBBF1D37C8F}" presName="accentRepeatNode" presStyleLbl="solidFgAcc1" presStyleIdx="0" presStyleCnt="4"/>
      <dgm:spPr/>
    </dgm:pt>
    <dgm:pt modelId="{4BCF9DD8-7016-4620-8017-1293E9A227A5}" type="pres">
      <dgm:prSet presAssocID="{4D1575E8-B2E9-4207-9076-11E9F46CD6AE}" presName="text_2" presStyleLbl="node1" presStyleIdx="1" presStyleCnt="4">
        <dgm:presLayoutVars>
          <dgm:bulletEnabled val="1"/>
        </dgm:presLayoutVars>
      </dgm:prSet>
      <dgm:spPr/>
    </dgm:pt>
    <dgm:pt modelId="{E2BFAE2C-8714-46CE-9D1A-89B770CA04DD}" type="pres">
      <dgm:prSet presAssocID="{4D1575E8-B2E9-4207-9076-11E9F46CD6AE}" presName="accent_2" presStyleCnt="0"/>
      <dgm:spPr/>
    </dgm:pt>
    <dgm:pt modelId="{4755F442-4C1A-46BE-AE19-099C659889DC}" type="pres">
      <dgm:prSet presAssocID="{4D1575E8-B2E9-4207-9076-11E9F46CD6AE}" presName="accentRepeatNode" presStyleLbl="solidFgAcc1" presStyleIdx="1" presStyleCnt="4"/>
      <dgm:spPr/>
    </dgm:pt>
    <dgm:pt modelId="{284CE03F-A5D7-4D16-A6B3-67D30B8A6ED5}" type="pres">
      <dgm:prSet presAssocID="{B46B8ADA-EE54-481F-84BC-3253FF1E546F}" presName="text_3" presStyleLbl="node1" presStyleIdx="2" presStyleCnt="4">
        <dgm:presLayoutVars>
          <dgm:bulletEnabled val="1"/>
        </dgm:presLayoutVars>
      </dgm:prSet>
      <dgm:spPr/>
    </dgm:pt>
    <dgm:pt modelId="{84BAAC4D-9DCA-425D-98D0-C8178CACD4CA}" type="pres">
      <dgm:prSet presAssocID="{B46B8ADA-EE54-481F-84BC-3253FF1E546F}" presName="accent_3" presStyleCnt="0"/>
      <dgm:spPr/>
    </dgm:pt>
    <dgm:pt modelId="{759A6FE0-9E9B-45F0-8880-9482965F18B9}" type="pres">
      <dgm:prSet presAssocID="{B46B8ADA-EE54-481F-84BC-3253FF1E546F}" presName="accentRepeatNode" presStyleLbl="solidFgAcc1" presStyleIdx="2" presStyleCnt="4"/>
      <dgm:spPr/>
    </dgm:pt>
    <dgm:pt modelId="{A9222320-D530-447B-B5A9-A132744113CD}" type="pres">
      <dgm:prSet presAssocID="{38A454A2-B64E-4B74-8AE0-3793D793ABCA}" presName="text_4" presStyleLbl="node1" presStyleIdx="3" presStyleCnt="4">
        <dgm:presLayoutVars>
          <dgm:bulletEnabled val="1"/>
        </dgm:presLayoutVars>
      </dgm:prSet>
      <dgm:spPr/>
    </dgm:pt>
    <dgm:pt modelId="{AC9EDE37-CB4F-4F93-9C42-F9A7FA442577}" type="pres">
      <dgm:prSet presAssocID="{38A454A2-B64E-4B74-8AE0-3793D793ABCA}" presName="accent_4" presStyleCnt="0"/>
      <dgm:spPr/>
    </dgm:pt>
    <dgm:pt modelId="{92AA756A-A924-40FE-90ED-C56D22078DB3}" type="pres">
      <dgm:prSet presAssocID="{38A454A2-B64E-4B74-8AE0-3793D793ABCA}" presName="accentRepeatNode" presStyleLbl="solidFgAcc1" presStyleIdx="3" presStyleCnt="4"/>
      <dgm:spPr/>
    </dgm:pt>
  </dgm:ptLst>
  <dgm:cxnLst>
    <dgm:cxn modelId="{A5C0DA02-E997-4F0C-A714-FD682380600F}" srcId="{C89CA840-8491-4818-9FF4-817125C4467A}" destId="{38A454A2-B64E-4B74-8AE0-3793D793ABCA}" srcOrd="3" destOrd="0" parTransId="{C4252094-7D69-46DF-B5FD-EE14C17E9849}" sibTransId="{94034607-B49A-4D66-8DAA-2D465DA15340}"/>
    <dgm:cxn modelId="{38EE5E0F-DAC0-44B4-A3A9-31184E42A99E}" type="presOf" srcId="{B46B8ADA-EE54-481F-84BC-3253FF1E546F}" destId="{284CE03F-A5D7-4D16-A6B3-67D30B8A6ED5}" srcOrd="0" destOrd="0" presId="urn:microsoft.com/office/officeart/2008/layout/VerticalCurvedList"/>
    <dgm:cxn modelId="{1DEA711D-A6EC-40F4-9644-5D3FF79B13F2}" type="presOf" srcId="{20C00631-15AA-420C-B135-ECBBF1D37C8F}" destId="{2B2493FC-050B-4CD7-9821-23AB39FA9D5D}" srcOrd="0" destOrd="0" presId="urn:microsoft.com/office/officeart/2008/layout/VerticalCurvedList"/>
    <dgm:cxn modelId="{47BA8B3A-4DA7-4154-925A-B2009B1056E3}" type="presOf" srcId="{55BC7A07-EA19-4CC5-B8D8-C3789A328B96}" destId="{F161E644-FDDF-42B7-950D-B553E733F460}" srcOrd="0" destOrd="0" presId="urn:microsoft.com/office/officeart/2008/layout/VerticalCurvedList"/>
    <dgm:cxn modelId="{00331C50-2E68-4CAF-8E92-BDF7CCF5A189}" type="presOf" srcId="{38A454A2-B64E-4B74-8AE0-3793D793ABCA}" destId="{A9222320-D530-447B-B5A9-A132744113CD}" srcOrd="0" destOrd="0" presId="urn:microsoft.com/office/officeart/2008/layout/VerticalCurvedList"/>
    <dgm:cxn modelId="{4A0B6C57-E77C-4345-BDDE-7741CC3633EB}" srcId="{C89CA840-8491-4818-9FF4-817125C4467A}" destId="{20C00631-15AA-420C-B135-ECBBF1D37C8F}" srcOrd="0" destOrd="0" parTransId="{7C3B4367-9445-4AD7-8287-BAD9192B2C53}" sibTransId="{55BC7A07-EA19-4CC5-B8D8-C3789A328B96}"/>
    <dgm:cxn modelId="{B416E0D7-069A-4F58-B6A6-486CEDBC74DE}" srcId="{C89CA840-8491-4818-9FF4-817125C4467A}" destId="{B46B8ADA-EE54-481F-84BC-3253FF1E546F}" srcOrd="2" destOrd="0" parTransId="{0C7AB2D9-648A-458F-B122-F7DC208EDDA2}" sibTransId="{AA32B17A-A330-4ED0-BFF9-7B2DB4D1F48C}"/>
    <dgm:cxn modelId="{DC07EAE2-1786-4886-98AE-0DF25144AAAE}" srcId="{C89CA840-8491-4818-9FF4-817125C4467A}" destId="{4D1575E8-B2E9-4207-9076-11E9F46CD6AE}" srcOrd="1" destOrd="0" parTransId="{439940C6-D7D6-4C33-8C29-5A0361D50C45}" sibTransId="{ED420722-88E5-4181-88EC-407D161E5ABB}"/>
    <dgm:cxn modelId="{D8774FE9-C34E-492F-A152-34EBE80544B0}" type="presOf" srcId="{C89CA840-8491-4818-9FF4-817125C4467A}" destId="{6F82E689-4F40-4E7B-98B0-A592D2516B3B}" srcOrd="0" destOrd="0" presId="urn:microsoft.com/office/officeart/2008/layout/VerticalCurvedList"/>
    <dgm:cxn modelId="{FCEB02F7-B14A-4E73-A91E-6718BA4A8594}" type="presOf" srcId="{4D1575E8-B2E9-4207-9076-11E9F46CD6AE}" destId="{4BCF9DD8-7016-4620-8017-1293E9A227A5}" srcOrd="0" destOrd="0" presId="urn:microsoft.com/office/officeart/2008/layout/VerticalCurvedList"/>
    <dgm:cxn modelId="{4480A29B-248A-430F-9E91-E486E5FC5CC0}" type="presParOf" srcId="{6F82E689-4F40-4E7B-98B0-A592D2516B3B}" destId="{D3816356-6B8B-464B-9B61-204B38501EDD}" srcOrd="0" destOrd="0" presId="urn:microsoft.com/office/officeart/2008/layout/VerticalCurvedList"/>
    <dgm:cxn modelId="{D855B0BA-2A2C-4C01-BE76-DB8AEA56B17D}" type="presParOf" srcId="{D3816356-6B8B-464B-9B61-204B38501EDD}" destId="{8011EB96-A92E-4AE7-BC9A-8DD439495FEE}" srcOrd="0" destOrd="0" presId="urn:microsoft.com/office/officeart/2008/layout/VerticalCurvedList"/>
    <dgm:cxn modelId="{876F70FC-65B8-4EA7-BD5B-08C845851F59}" type="presParOf" srcId="{8011EB96-A92E-4AE7-BC9A-8DD439495FEE}" destId="{08E6BA23-C522-4349-8DC3-7A06F05CA5C2}" srcOrd="0" destOrd="0" presId="urn:microsoft.com/office/officeart/2008/layout/VerticalCurvedList"/>
    <dgm:cxn modelId="{75D8B637-2C54-408F-A6A7-C63804AE5708}" type="presParOf" srcId="{8011EB96-A92E-4AE7-BC9A-8DD439495FEE}" destId="{F161E644-FDDF-42B7-950D-B553E733F460}" srcOrd="1" destOrd="0" presId="urn:microsoft.com/office/officeart/2008/layout/VerticalCurvedList"/>
    <dgm:cxn modelId="{D6F73EAA-1EF6-465B-BB3B-589F30D1E3D8}" type="presParOf" srcId="{8011EB96-A92E-4AE7-BC9A-8DD439495FEE}" destId="{96102691-55A7-4307-8E74-3BB88D05D300}" srcOrd="2" destOrd="0" presId="urn:microsoft.com/office/officeart/2008/layout/VerticalCurvedList"/>
    <dgm:cxn modelId="{F1EC4D3F-CA67-4737-A4C5-A5B4EA3E9694}" type="presParOf" srcId="{8011EB96-A92E-4AE7-BC9A-8DD439495FEE}" destId="{4D358A26-829D-4B02-8706-B8B2DA82599A}" srcOrd="3" destOrd="0" presId="urn:microsoft.com/office/officeart/2008/layout/VerticalCurvedList"/>
    <dgm:cxn modelId="{7C254BAB-40DD-49AB-AEF8-BAA5192EB7A2}" type="presParOf" srcId="{D3816356-6B8B-464B-9B61-204B38501EDD}" destId="{2B2493FC-050B-4CD7-9821-23AB39FA9D5D}" srcOrd="1" destOrd="0" presId="urn:microsoft.com/office/officeart/2008/layout/VerticalCurvedList"/>
    <dgm:cxn modelId="{CCED47D8-CFA5-413B-9D84-E4763864F8FF}" type="presParOf" srcId="{D3816356-6B8B-464B-9B61-204B38501EDD}" destId="{BD4ADB95-4B87-45F0-9145-0734A5854A84}" srcOrd="2" destOrd="0" presId="urn:microsoft.com/office/officeart/2008/layout/VerticalCurvedList"/>
    <dgm:cxn modelId="{FD75C443-AE70-4BAD-8966-0A3190C80FBD}" type="presParOf" srcId="{BD4ADB95-4B87-45F0-9145-0734A5854A84}" destId="{0229E379-7DA7-4CA2-A083-BF958241D137}" srcOrd="0" destOrd="0" presId="urn:microsoft.com/office/officeart/2008/layout/VerticalCurvedList"/>
    <dgm:cxn modelId="{18CDB568-353F-4D2E-80AA-193A3271FF35}" type="presParOf" srcId="{D3816356-6B8B-464B-9B61-204B38501EDD}" destId="{4BCF9DD8-7016-4620-8017-1293E9A227A5}" srcOrd="3" destOrd="0" presId="urn:microsoft.com/office/officeart/2008/layout/VerticalCurvedList"/>
    <dgm:cxn modelId="{00B7AD15-D194-4527-83A6-75DC2C8F14E8}" type="presParOf" srcId="{D3816356-6B8B-464B-9B61-204B38501EDD}" destId="{E2BFAE2C-8714-46CE-9D1A-89B770CA04DD}" srcOrd="4" destOrd="0" presId="urn:microsoft.com/office/officeart/2008/layout/VerticalCurvedList"/>
    <dgm:cxn modelId="{B6E4EEEC-B673-4D30-80A5-0CD2A14526C9}" type="presParOf" srcId="{E2BFAE2C-8714-46CE-9D1A-89B770CA04DD}" destId="{4755F442-4C1A-46BE-AE19-099C659889DC}" srcOrd="0" destOrd="0" presId="urn:microsoft.com/office/officeart/2008/layout/VerticalCurvedList"/>
    <dgm:cxn modelId="{D16AE89F-8F81-47E1-8E93-7FED49CDF5BC}" type="presParOf" srcId="{D3816356-6B8B-464B-9B61-204B38501EDD}" destId="{284CE03F-A5D7-4D16-A6B3-67D30B8A6ED5}" srcOrd="5" destOrd="0" presId="urn:microsoft.com/office/officeart/2008/layout/VerticalCurvedList"/>
    <dgm:cxn modelId="{0158F4ED-9A88-4BEC-82FC-4E5C47916A1E}" type="presParOf" srcId="{D3816356-6B8B-464B-9B61-204B38501EDD}" destId="{84BAAC4D-9DCA-425D-98D0-C8178CACD4CA}" srcOrd="6" destOrd="0" presId="urn:microsoft.com/office/officeart/2008/layout/VerticalCurvedList"/>
    <dgm:cxn modelId="{5E61ECAE-4C49-47A8-8C64-1FAB89C9F7A3}" type="presParOf" srcId="{84BAAC4D-9DCA-425D-98D0-C8178CACD4CA}" destId="{759A6FE0-9E9B-45F0-8880-9482965F18B9}" srcOrd="0" destOrd="0" presId="urn:microsoft.com/office/officeart/2008/layout/VerticalCurvedList"/>
    <dgm:cxn modelId="{55D83B8D-4C51-41FE-97CA-9D33F76805B8}" type="presParOf" srcId="{D3816356-6B8B-464B-9B61-204B38501EDD}" destId="{A9222320-D530-447B-B5A9-A132744113CD}" srcOrd="7" destOrd="0" presId="urn:microsoft.com/office/officeart/2008/layout/VerticalCurvedList"/>
    <dgm:cxn modelId="{533E6AD8-2867-4EA7-8DD9-2124F9F4B042}" type="presParOf" srcId="{D3816356-6B8B-464B-9B61-204B38501EDD}" destId="{AC9EDE37-CB4F-4F93-9C42-F9A7FA442577}" srcOrd="8" destOrd="0" presId="urn:microsoft.com/office/officeart/2008/layout/VerticalCurvedList"/>
    <dgm:cxn modelId="{194C2A76-E3DB-44E4-81D8-1B8FD1E09128}" type="presParOf" srcId="{AC9EDE37-CB4F-4F93-9C42-F9A7FA442577}" destId="{92AA756A-A924-40FE-90ED-C56D22078DB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F70844-069F-4936-B532-AF75DF96B1A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54403D-62B6-4BE2-9E43-ECFBCC7CAAA6}">
      <dgm:prSet phldrT="[Text]" custT="1"/>
      <dgm:spPr/>
      <dgm:t>
        <a:bodyPr/>
        <a:lstStyle/>
        <a:p>
          <a:r>
            <a:rPr lang="en-US" altLang="zh-CN" sz="1800" b="1" dirty="0">
              <a:solidFill>
                <a:schemeClr val="tx1"/>
              </a:solidFill>
            </a:rPr>
            <a:t>Main Survey</a:t>
          </a:r>
        </a:p>
        <a:p>
          <a:r>
            <a:rPr lang="en-US" altLang="zh-CN" sz="1800" b="1" dirty="0">
              <a:solidFill>
                <a:schemeClr val="tx1"/>
              </a:solidFill>
            </a:rPr>
            <a:t>(180 items)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FD9DEEE0-6DB5-441B-8EDC-03E4B41978DE}" type="parTrans" cxnId="{EA3804E8-CEBE-4778-AD0F-AFE44E3A1C00}">
      <dgm:prSet/>
      <dgm:spPr/>
      <dgm:t>
        <a:bodyPr/>
        <a:lstStyle/>
        <a:p>
          <a:endParaRPr lang="zh-CN" altLang="en-US" sz="2000"/>
        </a:p>
      </dgm:t>
    </dgm:pt>
    <dgm:pt modelId="{1AEEA91A-1414-4389-90EA-99744043E840}" type="sibTrans" cxnId="{EA3804E8-CEBE-4778-AD0F-AFE44E3A1C00}">
      <dgm:prSet/>
      <dgm:spPr/>
      <dgm:t>
        <a:bodyPr/>
        <a:lstStyle/>
        <a:p>
          <a:endParaRPr lang="zh-CN" altLang="en-US" sz="2000"/>
        </a:p>
      </dgm:t>
    </dgm:pt>
    <dgm:pt modelId="{EB23FB17-1924-476B-AA52-AC6C83FBEEDF}">
      <dgm:prSet phldrT="[Text]" custT="1"/>
      <dgm:spPr/>
      <dgm:t>
        <a:bodyPr/>
        <a:lstStyle/>
        <a:p>
          <a:r>
            <a:rPr lang="en-US" altLang="en-US" sz="1100" b="1" dirty="0">
              <a:solidFill>
                <a:schemeClr val="tx1"/>
              </a:solidFill>
            </a:rPr>
            <a:t>ADL and IADL</a:t>
          </a:r>
          <a:endParaRPr lang="zh-CN" altLang="en-US" sz="1100" b="1" dirty="0">
            <a:solidFill>
              <a:schemeClr val="tx1"/>
            </a:solidFill>
          </a:endParaRPr>
        </a:p>
      </dgm:t>
    </dgm:pt>
    <dgm:pt modelId="{3166F7BF-79B1-4B85-842B-A0DA94A6496C}" type="parTrans" cxnId="{F2054A69-E835-48BD-BCEE-A5A73C59F3B1}">
      <dgm:prSet/>
      <dgm:spPr/>
      <dgm:t>
        <a:bodyPr/>
        <a:lstStyle/>
        <a:p>
          <a:endParaRPr lang="zh-CN" altLang="en-US" sz="2000"/>
        </a:p>
      </dgm:t>
    </dgm:pt>
    <dgm:pt modelId="{C103FA61-E9CF-4E42-8B8D-B1CC3FF71C16}" type="sibTrans" cxnId="{F2054A69-E835-48BD-BCEE-A5A73C59F3B1}">
      <dgm:prSet/>
      <dgm:spPr/>
      <dgm:t>
        <a:bodyPr/>
        <a:lstStyle/>
        <a:p>
          <a:endParaRPr lang="zh-CN" altLang="en-US" sz="1100" b="1">
            <a:solidFill>
              <a:schemeClr val="tx1"/>
            </a:solidFill>
          </a:endParaRPr>
        </a:p>
      </dgm:t>
    </dgm:pt>
    <dgm:pt modelId="{52AB9DEE-9C06-454C-90AC-993BC49C31BA}">
      <dgm:prSet phldrT="[Text]" custT="1"/>
      <dgm:spPr/>
      <dgm:t>
        <a:bodyPr/>
        <a:lstStyle/>
        <a:p>
          <a:r>
            <a:rPr lang="en-US" altLang="en-US" sz="1100" b="1" dirty="0">
              <a:solidFill>
                <a:schemeClr val="tx1"/>
              </a:solidFill>
            </a:rPr>
            <a:t>Physical </a:t>
          </a:r>
          <a:endParaRPr lang="zh-CN" altLang="en-US" sz="1100" b="1" dirty="0">
            <a:solidFill>
              <a:schemeClr val="tx1"/>
            </a:solidFill>
          </a:endParaRPr>
        </a:p>
        <a:p>
          <a:r>
            <a:rPr lang="en-US" altLang="en-US" sz="1100" b="1" dirty="0">
              <a:solidFill>
                <a:schemeClr val="tx1"/>
              </a:solidFill>
            </a:rPr>
            <a:t>Performance</a:t>
          </a:r>
          <a:endParaRPr lang="zh-CN" altLang="en-US" sz="1100" b="1" dirty="0">
            <a:solidFill>
              <a:schemeClr val="tx1"/>
            </a:solidFill>
          </a:endParaRPr>
        </a:p>
      </dgm:t>
    </dgm:pt>
    <dgm:pt modelId="{2D2DBF7F-58E2-4721-9A02-6459EF18A431}" type="parTrans" cxnId="{BA6AAFAF-CC0D-463A-A6D7-42064EBF8DA8}">
      <dgm:prSet/>
      <dgm:spPr/>
      <dgm:t>
        <a:bodyPr/>
        <a:lstStyle/>
        <a:p>
          <a:endParaRPr lang="zh-CN" altLang="en-US" sz="2000"/>
        </a:p>
      </dgm:t>
    </dgm:pt>
    <dgm:pt modelId="{9D9ED4E5-CBEC-4043-B980-3A081118B53D}" type="sibTrans" cxnId="{BA6AAFAF-CC0D-463A-A6D7-42064EBF8DA8}">
      <dgm:prSet/>
      <dgm:spPr/>
      <dgm:t>
        <a:bodyPr/>
        <a:lstStyle/>
        <a:p>
          <a:endParaRPr lang="zh-CN" altLang="en-US" sz="1100" b="1">
            <a:solidFill>
              <a:schemeClr val="tx1"/>
            </a:solidFill>
          </a:endParaRPr>
        </a:p>
      </dgm:t>
    </dgm:pt>
    <dgm:pt modelId="{2167D926-BCA1-46B0-AF68-63CC04AE9D96}">
      <dgm:prSet phldrT="[Text]" custT="1"/>
      <dgm:spPr/>
      <dgm:t>
        <a:bodyPr/>
        <a:lstStyle/>
        <a:p>
          <a:r>
            <a:rPr lang="en-US" altLang="zh-CN" sz="1100" b="1" dirty="0">
              <a:solidFill>
                <a:schemeClr val="tx1"/>
              </a:solidFill>
            </a:rPr>
            <a:t>Cognitive Functions (MMSE)</a:t>
          </a:r>
          <a:endParaRPr lang="zh-CN" altLang="en-US" sz="1100" b="1" dirty="0">
            <a:solidFill>
              <a:schemeClr val="tx1"/>
            </a:solidFill>
          </a:endParaRPr>
        </a:p>
      </dgm:t>
    </dgm:pt>
    <dgm:pt modelId="{05C0AE4F-E5FF-47A1-A4E6-5F2ABB77EEDC}" type="parTrans" cxnId="{3EAD4190-7551-4BEA-B308-5AD5C4C151EC}">
      <dgm:prSet/>
      <dgm:spPr/>
      <dgm:t>
        <a:bodyPr/>
        <a:lstStyle/>
        <a:p>
          <a:endParaRPr lang="zh-CN" altLang="en-US" sz="2000"/>
        </a:p>
      </dgm:t>
    </dgm:pt>
    <dgm:pt modelId="{3499114D-D5FA-435D-81F0-9E31B4E43D56}" type="sibTrans" cxnId="{3EAD4190-7551-4BEA-B308-5AD5C4C151EC}">
      <dgm:prSet/>
      <dgm:spPr/>
      <dgm:t>
        <a:bodyPr/>
        <a:lstStyle/>
        <a:p>
          <a:endParaRPr lang="zh-CN" altLang="en-US" sz="1100" b="1">
            <a:solidFill>
              <a:schemeClr val="tx1"/>
            </a:solidFill>
          </a:endParaRPr>
        </a:p>
      </dgm:t>
    </dgm:pt>
    <dgm:pt modelId="{BDEA1227-48EA-4231-A8AF-F4D6C2EFA504}">
      <dgm:prSet phldrT="[Text]" custT="1"/>
      <dgm:spPr/>
      <dgm:t>
        <a:bodyPr/>
        <a:lstStyle/>
        <a:p>
          <a:r>
            <a:rPr lang="en-US" altLang="zh-CN" sz="1100" b="1" dirty="0">
              <a:solidFill>
                <a:schemeClr val="tx1"/>
              </a:solidFill>
            </a:rPr>
            <a:t>Demographic</a:t>
          </a:r>
          <a:endParaRPr lang="zh-CN" altLang="en-US" sz="1100" b="1" dirty="0">
            <a:solidFill>
              <a:schemeClr val="tx1"/>
            </a:solidFill>
          </a:endParaRPr>
        </a:p>
      </dgm:t>
    </dgm:pt>
    <dgm:pt modelId="{71374369-F550-442C-BE18-36A8AD19D6AF}" type="parTrans" cxnId="{AC541A0E-0A10-47C0-BBD4-B224C112E19A}">
      <dgm:prSet/>
      <dgm:spPr/>
      <dgm:t>
        <a:bodyPr/>
        <a:lstStyle/>
        <a:p>
          <a:endParaRPr lang="zh-CN" altLang="en-US" sz="2000"/>
        </a:p>
      </dgm:t>
    </dgm:pt>
    <dgm:pt modelId="{998E77FF-1B98-40F3-8DF1-AEBAE6388A92}" type="sibTrans" cxnId="{AC541A0E-0A10-47C0-BBD4-B224C112E19A}">
      <dgm:prSet/>
      <dgm:spPr/>
      <dgm:t>
        <a:bodyPr/>
        <a:lstStyle/>
        <a:p>
          <a:endParaRPr lang="zh-CN" altLang="en-US" sz="1100" b="1">
            <a:solidFill>
              <a:schemeClr val="tx1"/>
            </a:solidFill>
          </a:endParaRPr>
        </a:p>
      </dgm:t>
    </dgm:pt>
    <dgm:pt modelId="{ED00650E-A154-4912-838A-1A94A1D6A96D}">
      <dgm:prSet phldrT="[Text]" custT="1"/>
      <dgm:spPr/>
      <dgm:t>
        <a:bodyPr/>
        <a:lstStyle/>
        <a:p>
          <a:r>
            <a:rPr lang="en-US" altLang="zh-CN" sz="1100" b="1" dirty="0">
              <a:solidFill>
                <a:schemeClr val="tx1"/>
              </a:solidFill>
            </a:rPr>
            <a:t>Self-reported Health</a:t>
          </a:r>
          <a:endParaRPr lang="zh-CN" altLang="en-US" sz="1100" b="1" dirty="0">
            <a:solidFill>
              <a:schemeClr val="tx1"/>
            </a:solidFill>
          </a:endParaRPr>
        </a:p>
      </dgm:t>
    </dgm:pt>
    <dgm:pt modelId="{21044AF6-E244-412D-83DD-39800EAAC7DA}" type="parTrans" cxnId="{B87F231F-CB99-4E3D-8A04-61B6B3B2ADFD}">
      <dgm:prSet/>
      <dgm:spPr/>
      <dgm:t>
        <a:bodyPr/>
        <a:lstStyle/>
        <a:p>
          <a:endParaRPr lang="zh-CN" altLang="en-US" sz="2000"/>
        </a:p>
      </dgm:t>
    </dgm:pt>
    <dgm:pt modelId="{39C416D1-E052-4046-8374-08084BEAE21B}" type="sibTrans" cxnId="{B87F231F-CB99-4E3D-8A04-61B6B3B2ADFD}">
      <dgm:prSet/>
      <dgm:spPr/>
      <dgm:t>
        <a:bodyPr/>
        <a:lstStyle/>
        <a:p>
          <a:endParaRPr lang="zh-CN" altLang="en-US" sz="1100" b="1">
            <a:solidFill>
              <a:schemeClr val="tx1"/>
            </a:solidFill>
          </a:endParaRPr>
        </a:p>
      </dgm:t>
    </dgm:pt>
    <dgm:pt modelId="{3005CD7C-5570-421F-9177-F637C8B2A01F}">
      <dgm:prSet phldrT="[Text]" custT="1"/>
      <dgm:spPr/>
      <dgm:t>
        <a:bodyPr/>
        <a:lstStyle/>
        <a:p>
          <a:r>
            <a:rPr lang="en-US" altLang="zh-CN" sz="1100" b="1" dirty="0">
              <a:solidFill>
                <a:schemeClr val="tx1"/>
              </a:solidFill>
            </a:rPr>
            <a:t>Socio-economic</a:t>
          </a:r>
          <a:endParaRPr lang="zh-CN" altLang="en-US" sz="1100" b="1" dirty="0">
            <a:solidFill>
              <a:schemeClr val="tx1"/>
            </a:solidFill>
          </a:endParaRPr>
        </a:p>
      </dgm:t>
    </dgm:pt>
    <dgm:pt modelId="{50B32FAE-E606-4B82-9754-D73D1CAED9E9}" type="parTrans" cxnId="{083C9E8E-C381-45B9-B35A-10ACFAB6D1C8}">
      <dgm:prSet/>
      <dgm:spPr/>
      <dgm:t>
        <a:bodyPr/>
        <a:lstStyle/>
        <a:p>
          <a:endParaRPr lang="zh-CN" altLang="en-US" sz="1800"/>
        </a:p>
      </dgm:t>
    </dgm:pt>
    <dgm:pt modelId="{8CD74DC5-7801-45EA-A464-0696D180AC27}" type="sibTrans" cxnId="{083C9E8E-C381-45B9-B35A-10ACFAB6D1C8}">
      <dgm:prSet/>
      <dgm:spPr/>
      <dgm:t>
        <a:bodyPr/>
        <a:lstStyle/>
        <a:p>
          <a:endParaRPr lang="zh-CN" altLang="en-US" sz="1800"/>
        </a:p>
      </dgm:t>
    </dgm:pt>
    <dgm:pt modelId="{53C1FC25-A831-4B27-A296-3FACF04468EB}">
      <dgm:prSet phldrT="[Text]" custT="1"/>
      <dgm:spPr/>
      <dgm:t>
        <a:bodyPr/>
        <a:lstStyle/>
        <a:p>
          <a:r>
            <a:rPr lang="en-US" altLang="zh-CN" sz="1100" b="1" dirty="0">
              <a:solidFill>
                <a:schemeClr val="tx1"/>
              </a:solidFill>
            </a:rPr>
            <a:t>Lifestyles</a:t>
          </a:r>
          <a:endParaRPr lang="zh-CN" altLang="en-US" sz="1600" b="1" dirty="0">
            <a:solidFill>
              <a:schemeClr val="tx1"/>
            </a:solidFill>
          </a:endParaRPr>
        </a:p>
      </dgm:t>
    </dgm:pt>
    <dgm:pt modelId="{93D5C25C-742E-4FDE-819A-CB4EE3F8A716}" type="parTrans" cxnId="{E8B66C8B-5C36-4547-B7A4-68F3045501CA}">
      <dgm:prSet/>
      <dgm:spPr/>
      <dgm:t>
        <a:bodyPr/>
        <a:lstStyle/>
        <a:p>
          <a:endParaRPr lang="zh-CN" altLang="en-US" sz="1800"/>
        </a:p>
      </dgm:t>
    </dgm:pt>
    <dgm:pt modelId="{F6E3E7FC-DAC1-4A17-B2C1-D06D0F8CE4B1}" type="sibTrans" cxnId="{E8B66C8B-5C36-4547-B7A4-68F3045501CA}">
      <dgm:prSet/>
      <dgm:spPr/>
      <dgm:t>
        <a:bodyPr/>
        <a:lstStyle/>
        <a:p>
          <a:endParaRPr lang="zh-CN" altLang="en-US" sz="1800"/>
        </a:p>
      </dgm:t>
    </dgm:pt>
    <dgm:pt modelId="{F8C4C2EA-FFC2-4D6B-B1E7-A40A861F128D}" type="pres">
      <dgm:prSet presAssocID="{F4F70844-069F-4936-B532-AF75DF96B1A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F78255B-C790-4D8D-947C-27099D42C015}" type="pres">
      <dgm:prSet presAssocID="{BD54403D-62B6-4BE2-9E43-ECFBCC7CAAA6}" presName="centerShape" presStyleLbl="node0" presStyleIdx="0" presStyleCnt="1" custScaleX="137840" custScaleY="133373"/>
      <dgm:spPr/>
    </dgm:pt>
    <dgm:pt modelId="{11643147-2382-4015-A6A4-5A4F09D73FBB}" type="pres">
      <dgm:prSet presAssocID="{EB23FB17-1924-476B-AA52-AC6C83FBEEDF}" presName="node" presStyleLbl="node1" presStyleIdx="0" presStyleCnt="7">
        <dgm:presLayoutVars>
          <dgm:bulletEnabled val="1"/>
        </dgm:presLayoutVars>
      </dgm:prSet>
      <dgm:spPr/>
    </dgm:pt>
    <dgm:pt modelId="{C961A1DC-2796-446F-969E-CE86B66A3D82}" type="pres">
      <dgm:prSet presAssocID="{EB23FB17-1924-476B-AA52-AC6C83FBEEDF}" presName="dummy" presStyleCnt="0"/>
      <dgm:spPr/>
    </dgm:pt>
    <dgm:pt modelId="{D4AAD8F6-42C5-4E83-B81C-C582D9C7F744}" type="pres">
      <dgm:prSet presAssocID="{C103FA61-E9CF-4E42-8B8D-B1CC3FF71C16}" presName="sibTrans" presStyleLbl="sibTrans2D1" presStyleIdx="0" presStyleCnt="7"/>
      <dgm:spPr/>
    </dgm:pt>
    <dgm:pt modelId="{4491A046-D8BB-421F-A418-EEC4DE30FCCE}" type="pres">
      <dgm:prSet presAssocID="{53C1FC25-A831-4B27-A296-3FACF04468EB}" presName="node" presStyleLbl="node1" presStyleIdx="1" presStyleCnt="7" custRadScaleRad="102739" custRadScaleInc="-10949">
        <dgm:presLayoutVars>
          <dgm:bulletEnabled val="1"/>
        </dgm:presLayoutVars>
      </dgm:prSet>
      <dgm:spPr/>
    </dgm:pt>
    <dgm:pt modelId="{00D1202B-A24B-4EAB-93EB-194E924C1719}" type="pres">
      <dgm:prSet presAssocID="{53C1FC25-A831-4B27-A296-3FACF04468EB}" presName="dummy" presStyleCnt="0"/>
      <dgm:spPr/>
    </dgm:pt>
    <dgm:pt modelId="{021EB594-87F7-474B-BF4E-FD8540E56142}" type="pres">
      <dgm:prSet presAssocID="{F6E3E7FC-DAC1-4A17-B2C1-D06D0F8CE4B1}" presName="sibTrans" presStyleLbl="sibTrans2D1" presStyleIdx="1" presStyleCnt="7"/>
      <dgm:spPr/>
    </dgm:pt>
    <dgm:pt modelId="{1E00C542-B412-4564-8EA5-27C182D5A202}" type="pres">
      <dgm:prSet presAssocID="{52AB9DEE-9C06-454C-90AC-993BC49C31BA}" presName="node" presStyleLbl="node1" presStyleIdx="2" presStyleCnt="7">
        <dgm:presLayoutVars>
          <dgm:bulletEnabled val="1"/>
        </dgm:presLayoutVars>
      </dgm:prSet>
      <dgm:spPr/>
    </dgm:pt>
    <dgm:pt modelId="{BAACF93D-18CD-4B67-B9AE-8182B9146F1E}" type="pres">
      <dgm:prSet presAssocID="{52AB9DEE-9C06-454C-90AC-993BC49C31BA}" presName="dummy" presStyleCnt="0"/>
      <dgm:spPr/>
    </dgm:pt>
    <dgm:pt modelId="{366BFDC3-8B3E-48FB-86C3-CA361D3567EF}" type="pres">
      <dgm:prSet presAssocID="{9D9ED4E5-CBEC-4043-B980-3A081118B53D}" presName="sibTrans" presStyleLbl="sibTrans2D1" presStyleIdx="2" presStyleCnt="7"/>
      <dgm:spPr/>
    </dgm:pt>
    <dgm:pt modelId="{75A8C00A-A430-4CD3-9C47-2EED4FA442B5}" type="pres">
      <dgm:prSet presAssocID="{2167D926-BCA1-46B0-AF68-63CC04AE9D96}" presName="node" presStyleLbl="node1" presStyleIdx="3" presStyleCnt="7">
        <dgm:presLayoutVars>
          <dgm:bulletEnabled val="1"/>
        </dgm:presLayoutVars>
      </dgm:prSet>
      <dgm:spPr/>
    </dgm:pt>
    <dgm:pt modelId="{51C18120-CE02-4FA1-B710-2B5CA092F027}" type="pres">
      <dgm:prSet presAssocID="{2167D926-BCA1-46B0-AF68-63CC04AE9D96}" presName="dummy" presStyleCnt="0"/>
      <dgm:spPr/>
    </dgm:pt>
    <dgm:pt modelId="{466B3C91-E8E3-4774-BBFD-ECAE734D1088}" type="pres">
      <dgm:prSet presAssocID="{3499114D-D5FA-435D-81F0-9E31B4E43D56}" presName="sibTrans" presStyleLbl="sibTrans2D1" presStyleIdx="3" presStyleCnt="7"/>
      <dgm:spPr/>
    </dgm:pt>
    <dgm:pt modelId="{F4BCA61F-9B62-4F52-9A53-DDF3C55513C7}" type="pres">
      <dgm:prSet presAssocID="{ED00650E-A154-4912-838A-1A94A1D6A96D}" presName="node" presStyleLbl="node1" presStyleIdx="4" presStyleCnt="7">
        <dgm:presLayoutVars>
          <dgm:bulletEnabled val="1"/>
        </dgm:presLayoutVars>
      </dgm:prSet>
      <dgm:spPr/>
    </dgm:pt>
    <dgm:pt modelId="{60058796-F77E-45DF-B41A-01D68D926899}" type="pres">
      <dgm:prSet presAssocID="{ED00650E-A154-4912-838A-1A94A1D6A96D}" presName="dummy" presStyleCnt="0"/>
      <dgm:spPr/>
    </dgm:pt>
    <dgm:pt modelId="{ECC90067-D3A3-4AB0-8AB4-46ACF0D6F4C2}" type="pres">
      <dgm:prSet presAssocID="{39C416D1-E052-4046-8374-08084BEAE21B}" presName="sibTrans" presStyleLbl="sibTrans2D1" presStyleIdx="4" presStyleCnt="7"/>
      <dgm:spPr/>
    </dgm:pt>
    <dgm:pt modelId="{E170BFA1-4ADF-4F82-BA74-310C474067EF}" type="pres">
      <dgm:prSet presAssocID="{BDEA1227-48EA-4231-A8AF-F4D6C2EFA504}" presName="node" presStyleLbl="node1" presStyleIdx="5" presStyleCnt="7">
        <dgm:presLayoutVars>
          <dgm:bulletEnabled val="1"/>
        </dgm:presLayoutVars>
      </dgm:prSet>
      <dgm:spPr/>
    </dgm:pt>
    <dgm:pt modelId="{34A28CDB-A8EC-4B55-8F49-069780ED397F}" type="pres">
      <dgm:prSet presAssocID="{BDEA1227-48EA-4231-A8AF-F4D6C2EFA504}" presName="dummy" presStyleCnt="0"/>
      <dgm:spPr/>
    </dgm:pt>
    <dgm:pt modelId="{27419D28-4154-41B9-8330-ED95BA4F2103}" type="pres">
      <dgm:prSet presAssocID="{998E77FF-1B98-40F3-8DF1-AEBAE6388A92}" presName="sibTrans" presStyleLbl="sibTrans2D1" presStyleIdx="5" presStyleCnt="7" custLinFactNeighborY="320" custRadScaleRad="71550" custRadScaleInc="-2147483648"/>
      <dgm:spPr/>
    </dgm:pt>
    <dgm:pt modelId="{CA59DC01-6504-43EC-A2D5-314FCF285B10}" type="pres">
      <dgm:prSet presAssocID="{3005CD7C-5570-421F-9177-F637C8B2A01F}" presName="node" presStyleLbl="node1" presStyleIdx="6" presStyleCnt="7">
        <dgm:presLayoutVars>
          <dgm:bulletEnabled val="1"/>
        </dgm:presLayoutVars>
      </dgm:prSet>
      <dgm:spPr/>
    </dgm:pt>
    <dgm:pt modelId="{3CAA38C9-B2A8-4688-A3BA-3430845E530E}" type="pres">
      <dgm:prSet presAssocID="{3005CD7C-5570-421F-9177-F637C8B2A01F}" presName="dummy" presStyleCnt="0"/>
      <dgm:spPr/>
    </dgm:pt>
    <dgm:pt modelId="{3049062C-8A17-4F93-B7AE-4E21ED7E3BD7}" type="pres">
      <dgm:prSet presAssocID="{8CD74DC5-7801-45EA-A464-0696D180AC27}" presName="sibTrans" presStyleLbl="sibTrans2D1" presStyleIdx="6" presStyleCnt="7" custLinFactNeighborY="320" custRadScaleRad="71550" custRadScaleInc="-2147483648"/>
      <dgm:spPr/>
    </dgm:pt>
  </dgm:ptLst>
  <dgm:cxnLst>
    <dgm:cxn modelId="{AC541A0E-0A10-47C0-BBD4-B224C112E19A}" srcId="{BD54403D-62B6-4BE2-9E43-ECFBCC7CAAA6}" destId="{BDEA1227-48EA-4231-A8AF-F4D6C2EFA504}" srcOrd="5" destOrd="0" parTransId="{71374369-F550-442C-BE18-36A8AD19D6AF}" sibTransId="{998E77FF-1B98-40F3-8DF1-AEBAE6388A92}"/>
    <dgm:cxn modelId="{FCA8ED12-7C08-45D9-BD00-11E20ECC3AEC}" type="presOf" srcId="{3005CD7C-5570-421F-9177-F637C8B2A01F}" destId="{CA59DC01-6504-43EC-A2D5-314FCF285B10}" srcOrd="0" destOrd="0" presId="urn:microsoft.com/office/officeart/2005/8/layout/radial6"/>
    <dgm:cxn modelId="{764E5815-4036-4748-93BD-C40AF4E2005B}" type="presOf" srcId="{39C416D1-E052-4046-8374-08084BEAE21B}" destId="{ECC90067-D3A3-4AB0-8AB4-46ACF0D6F4C2}" srcOrd="0" destOrd="0" presId="urn:microsoft.com/office/officeart/2005/8/layout/radial6"/>
    <dgm:cxn modelId="{8FC2B71B-FAD9-4F79-989B-9362E4AE659E}" type="presOf" srcId="{F4F70844-069F-4936-B532-AF75DF96B1AC}" destId="{F8C4C2EA-FFC2-4D6B-B1E7-A40A861F128D}" srcOrd="0" destOrd="0" presId="urn:microsoft.com/office/officeart/2005/8/layout/radial6"/>
    <dgm:cxn modelId="{B87F231F-CB99-4E3D-8A04-61B6B3B2ADFD}" srcId="{BD54403D-62B6-4BE2-9E43-ECFBCC7CAAA6}" destId="{ED00650E-A154-4912-838A-1A94A1D6A96D}" srcOrd="4" destOrd="0" parTransId="{21044AF6-E244-412D-83DD-39800EAAC7DA}" sibTransId="{39C416D1-E052-4046-8374-08084BEAE21B}"/>
    <dgm:cxn modelId="{47DEF33C-D803-477B-884F-60856921AE22}" type="presOf" srcId="{C103FA61-E9CF-4E42-8B8D-B1CC3FF71C16}" destId="{D4AAD8F6-42C5-4E83-B81C-C582D9C7F744}" srcOrd="0" destOrd="0" presId="urn:microsoft.com/office/officeart/2005/8/layout/radial6"/>
    <dgm:cxn modelId="{5347033E-3C63-4FA1-991A-2673E6886C74}" type="presOf" srcId="{52AB9DEE-9C06-454C-90AC-993BC49C31BA}" destId="{1E00C542-B412-4564-8EA5-27C182D5A202}" srcOrd="0" destOrd="0" presId="urn:microsoft.com/office/officeart/2005/8/layout/radial6"/>
    <dgm:cxn modelId="{B16B513F-EB3A-4404-B5E5-DCA1F5F19F33}" type="presOf" srcId="{998E77FF-1B98-40F3-8DF1-AEBAE6388A92}" destId="{27419D28-4154-41B9-8330-ED95BA4F2103}" srcOrd="0" destOrd="0" presId="urn:microsoft.com/office/officeart/2005/8/layout/radial6"/>
    <dgm:cxn modelId="{FFEAFB5F-C7A5-42BF-B54F-B21F08429EF2}" type="presOf" srcId="{BDEA1227-48EA-4231-A8AF-F4D6C2EFA504}" destId="{E170BFA1-4ADF-4F82-BA74-310C474067EF}" srcOrd="0" destOrd="0" presId="urn:microsoft.com/office/officeart/2005/8/layout/radial6"/>
    <dgm:cxn modelId="{F2054A69-E835-48BD-BCEE-A5A73C59F3B1}" srcId="{BD54403D-62B6-4BE2-9E43-ECFBCC7CAAA6}" destId="{EB23FB17-1924-476B-AA52-AC6C83FBEEDF}" srcOrd="0" destOrd="0" parTransId="{3166F7BF-79B1-4B85-842B-A0DA94A6496C}" sibTransId="{C103FA61-E9CF-4E42-8B8D-B1CC3FF71C16}"/>
    <dgm:cxn modelId="{F558FC77-F32C-4BA7-9303-3651B272C012}" type="presOf" srcId="{F6E3E7FC-DAC1-4A17-B2C1-D06D0F8CE4B1}" destId="{021EB594-87F7-474B-BF4E-FD8540E56142}" srcOrd="0" destOrd="0" presId="urn:microsoft.com/office/officeart/2005/8/layout/radial6"/>
    <dgm:cxn modelId="{E8B66C8B-5C36-4547-B7A4-68F3045501CA}" srcId="{BD54403D-62B6-4BE2-9E43-ECFBCC7CAAA6}" destId="{53C1FC25-A831-4B27-A296-3FACF04468EB}" srcOrd="1" destOrd="0" parTransId="{93D5C25C-742E-4FDE-819A-CB4EE3F8A716}" sibTransId="{F6E3E7FC-DAC1-4A17-B2C1-D06D0F8CE4B1}"/>
    <dgm:cxn modelId="{3B73C68C-F86B-4B9E-A888-20D86DA8005D}" type="presOf" srcId="{3499114D-D5FA-435D-81F0-9E31B4E43D56}" destId="{466B3C91-E8E3-4774-BBFD-ECAE734D1088}" srcOrd="0" destOrd="0" presId="urn:microsoft.com/office/officeart/2005/8/layout/radial6"/>
    <dgm:cxn modelId="{083C9E8E-C381-45B9-B35A-10ACFAB6D1C8}" srcId="{BD54403D-62B6-4BE2-9E43-ECFBCC7CAAA6}" destId="{3005CD7C-5570-421F-9177-F637C8B2A01F}" srcOrd="6" destOrd="0" parTransId="{50B32FAE-E606-4B82-9754-D73D1CAED9E9}" sibTransId="{8CD74DC5-7801-45EA-A464-0696D180AC27}"/>
    <dgm:cxn modelId="{3EAD4190-7551-4BEA-B308-5AD5C4C151EC}" srcId="{BD54403D-62B6-4BE2-9E43-ECFBCC7CAAA6}" destId="{2167D926-BCA1-46B0-AF68-63CC04AE9D96}" srcOrd="3" destOrd="0" parTransId="{05C0AE4F-E5FF-47A1-A4E6-5F2ABB77EEDC}" sibTransId="{3499114D-D5FA-435D-81F0-9E31B4E43D56}"/>
    <dgm:cxn modelId="{BA6AAFAF-CC0D-463A-A6D7-42064EBF8DA8}" srcId="{BD54403D-62B6-4BE2-9E43-ECFBCC7CAAA6}" destId="{52AB9DEE-9C06-454C-90AC-993BC49C31BA}" srcOrd="2" destOrd="0" parTransId="{2D2DBF7F-58E2-4721-9A02-6459EF18A431}" sibTransId="{9D9ED4E5-CBEC-4043-B980-3A081118B53D}"/>
    <dgm:cxn modelId="{1B0E63B9-1D59-4978-9C87-B05598E3E17A}" type="presOf" srcId="{BD54403D-62B6-4BE2-9E43-ECFBCC7CAAA6}" destId="{2F78255B-C790-4D8D-947C-27099D42C015}" srcOrd="0" destOrd="0" presId="urn:microsoft.com/office/officeart/2005/8/layout/radial6"/>
    <dgm:cxn modelId="{FDB42EC0-A7A7-4B62-A5A0-4DE148F2AA9B}" type="presOf" srcId="{ED00650E-A154-4912-838A-1A94A1D6A96D}" destId="{F4BCA61F-9B62-4F52-9A53-DDF3C55513C7}" srcOrd="0" destOrd="0" presId="urn:microsoft.com/office/officeart/2005/8/layout/radial6"/>
    <dgm:cxn modelId="{0E858CD4-F452-49C8-92FD-9B26003511CF}" type="presOf" srcId="{2167D926-BCA1-46B0-AF68-63CC04AE9D96}" destId="{75A8C00A-A430-4CD3-9C47-2EED4FA442B5}" srcOrd="0" destOrd="0" presId="urn:microsoft.com/office/officeart/2005/8/layout/radial6"/>
    <dgm:cxn modelId="{3EDF33DB-0AC8-449A-AE27-DAD44B56C6B0}" type="presOf" srcId="{53C1FC25-A831-4B27-A296-3FACF04468EB}" destId="{4491A046-D8BB-421F-A418-EEC4DE30FCCE}" srcOrd="0" destOrd="0" presId="urn:microsoft.com/office/officeart/2005/8/layout/radial6"/>
    <dgm:cxn modelId="{A49974DE-D3F6-4879-BF50-018D79C70244}" type="presOf" srcId="{9D9ED4E5-CBEC-4043-B980-3A081118B53D}" destId="{366BFDC3-8B3E-48FB-86C3-CA361D3567EF}" srcOrd="0" destOrd="0" presId="urn:microsoft.com/office/officeart/2005/8/layout/radial6"/>
    <dgm:cxn modelId="{D6EDA8E5-3D47-4531-9A9B-3249E62300AB}" type="presOf" srcId="{EB23FB17-1924-476B-AA52-AC6C83FBEEDF}" destId="{11643147-2382-4015-A6A4-5A4F09D73FBB}" srcOrd="0" destOrd="0" presId="urn:microsoft.com/office/officeart/2005/8/layout/radial6"/>
    <dgm:cxn modelId="{EA3804E8-CEBE-4778-AD0F-AFE44E3A1C00}" srcId="{F4F70844-069F-4936-B532-AF75DF96B1AC}" destId="{BD54403D-62B6-4BE2-9E43-ECFBCC7CAAA6}" srcOrd="0" destOrd="0" parTransId="{FD9DEEE0-6DB5-441B-8EDC-03E4B41978DE}" sibTransId="{1AEEA91A-1414-4389-90EA-99744043E840}"/>
    <dgm:cxn modelId="{1CDE10FE-7BBD-45B9-B665-4518B557C738}" type="presOf" srcId="{8CD74DC5-7801-45EA-A464-0696D180AC27}" destId="{3049062C-8A17-4F93-B7AE-4E21ED7E3BD7}" srcOrd="0" destOrd="0" presId="urn:microsoft.com/office/officeart/2005/8/layout/radial6"/>
    <dgm:cxn modelId="{AD969874-AF7E-4C99-84D0-46B8310E49D0}" type="presParOf" srcId="{F8C4C2EA-FFC2-4D6B-B1E7-A40A861F128D}" destId="{2F78255B-C790-4D8D-947C-27099D42C015}" srcOrd="0" destOrd="0" presId="urn:microsoft.com/office/officeart/2005/8/layout/radial6"/>
    <dgm:cxn modelId="{8A28427B-6A7C-4DA9-94B7-A2162E75FDAF}" type="presParOf" srcId="{F8C4C2EA-FFC2-4D6B-B1E7-A40A861F128D}" destId="{11643147-2382-4015-A6A4-5A4F09D73FBB}" srcOrd="1" destOrd="0" presId="urn:microsoft.com/office/officeart/2005/8/layout/radial6"/>
    <dgm:cxn modelId="{E8C4BBEC-79A4-4DF6-A651-FE02B8782739}" type="presParOf" srcId="{F8C4C2EA-FFC2-4D6B-B1E7-A40A861F128D}" destId="{C961A1DC-2796-446F-969E-CE86B66A3D82}" srcOrd="2" destOrd="0" presId="urn:microsoft.com/office/officeart/2005/8/layout/radial6"/>
    <dgm:cxn modelId="{0EDE82F2-77AC-474A-B1A1-8FF5B6982618}" type="presParOf" srcId="{F8C4C2EA-FFC2-4D6B-B1E7-A40A861F128D}" destId="{D4AAD8F6-42C5-4E83-B81C-C582D9C7F744}" srcOrd="3" destOrd="0" presId="urn:microsoft.com/office/officeart/2005/8/layout/radial6"/>
    <dgm:cxn modelId="{99AB411C-6245-48F7-81BF-CC2A4237B064}" type="presParOf" srcId="{F8C4C2EA-FFC2-4D6B-B1E7-A40A861F128D}" destId="{4491A046-D8BB-421F-A418-EEC4DE30FCCE}" srcOrd="4" destOrd="0" presId="urn:microsoft.com/office/officeart/2005/8/layout/radial6"/>
    <dgm:cxn modelId="{514E6396-564F-4931-917F-457911389E4C}" type="presParOf" srcId="{F8C4C2EA-FFC2-4D6B-B1E7-A40A861F128D}" destId="{00D1202B-A24B-4EAB-93EB-194E924C1719}" srcOrd="5" destOrd="0" presId="urn:microsoft.com/office/officeart/2005/8/layout/radial6"/>
    <dgm:cxn modelId="{42B09803-F375-4001-94E4-B96AA17BFBAC}" type="presParOf" srcId="{F8C4C2EA-FFC2-4D6B-B1E7-A40A861F128D}" destId="{021EB594-87F7-474B-BF4E-FD8540E56142}" srcOrd="6" destOrd="0" presId="urn:microsoft.com/office/officeart/2005/8/layout/radial6"/>
    <dgm:cxn modelId="{0C92D174-A824-48C7-8CAF-66C610459A0C}" type="presParOf" srcId="{F8C4C2EA-FFC2-4D6B-B1E7-A40A861F128D}" destId="{1E00C542-B412-4564-8EA5-27C182D5A202}" srcOrd="7" destOrd="0" presId="urn:microsoft.com/office/officeart/2005/8/layout/radial6"/>
    <dgm:cxn modelId="{3A6562DB-68A9-4BCE-8B83-FDB0AB807C00}" type="presParOf" srcId="{F8C4C2EA-FFC2-4D6B-B1E7-A40A861F128D}" destId="{BAACF93D-18CD-4B67-B9AE-8182B9146F1E}" srcOrd="8" destOrd="0" presId="urn:microsoft.com/office/officeart/2005/8/layout/radial6"/>
    <dgm:cxn modelId="{A8D96671-1CF0-4AF7-AE16-1E6AA0439845}" type="presParOf" srcId="{F8C4C2EA-FFC2-4D6B-B1E7-A40A861F128D}" destId="{366BFDC3-8B3E-48FB-86C3-CA361D3567EF}" srcOrd="9" destOrd="0" presId="urn:microsoft.com/office/officeart/2005/8/layout/radial6"/>
    <dgm:cxn modelId="{1307802C-7F9D-40F4-9288-74126EE905F7}" type="presParOf" srcId="{F8C4C2EA-FFC2-4D6B-B1E7-A40A861F128D}" destId="{75A8C00A-A430-4CD3-9C47-2EED4FA442B5}" srcOrd="10" destOrd="0" presId="urn:microsoft.com/office/officeart/2005/8/layout/radial6"/>
    <dgm:cxn modelId="{E5254C45-25E4-4733-B29F-85FEE2044B58}" type="presParOf" srcId="{F8C4C2EA-FFC2-4D6B-B1E7-A40A861F128D}" destId="{51C18120-CE02-4FA1-B710-2B5CA092F027}" srcOrd="11" destOrd="0" presId="urn:microsoft.com/office/officeart/2005/8/layout/radial6"/>
    <dgm:cxn modelId="{EB9B60FA-E675-4260-BE03-09E6EF7D6C9C}" type="presParOf" srcId="{F8C4C2EA-FFC2-4D6B-B1E7-A40A861F128D}" destId="{466B3C91-E8E3-4774-BBFD-ECAE734D1088}" srcOrd="12" destOrd="0" presId="urn:microsoft.com/office/officeart/2005/8/layout/radial6"/>
    <dgm:cxn modelId="{6C41C98E-93E5-445A-AB63-3B64F936D731}" type="presParOf" srcId="{F8C4C2EA-FFC2-4D6B-B1E7-A40A861F128D}" destId="{F4BCA61F-9B62-4F52-9A53-DDF3C55513C7}" srcOrd="13" destOrd="0" presId="urn:microsoft.com/office/officeart/2005/8/layout/radial6"/>
    <dgm:cxn modelId="{9160BB6F-D456-4800-B443-6D5F6DDC45DE}" type="presParOf" srcId="{F8C4C2EA-FFC2-4D6B-B1E7-A40A861F128D}" destId="{60058796-F77E-45DF-B41A-01D68D926899}" srcOrd="14" destOrd="0" presId="urn:microsoft.com/office/officeart/2005/8/layout/radial6"/>
    <dgm:cxn modelId="{BD1D17AF-8EFD-466F-91FD-5438F664C1A9}" type="presParOf" srcId="{F8C4C2EA-FFC2-4D6B-B1E7-A40A861F128D}" destId="{ECC90067-D3A3-4AB0-8AB4-46ACF0D6F4C2}" srcOrd="15" destOrd="0" presId="urn:microsoft.com/office/officeart/2005/8/layout/radial6"/>
    <dgm:cxn modelId="{50059766-4EB8-4F51-9607-27864D305D1F}" type="presParOf" srcId="{F8C4C2EA-FFC2-4D6B-B1E7-A40A861F128D}" destId="{E170BFA1-4ADF-4F82-BA74-310C474067EF}" srcOrd="16" destOrd="0" presId="urn:microsoft.com/office/officeart/2005/8/layout/radial6"/>
    <dgm:cxn modelId="{3255DB8D-7853-42A5-8B2E-E8304C2D6C91}" type="presParOf" srcId="{F8C4C2EA-FFC2-4D6B-B1E7-A40A861F128D}" destId="{34A28CDB-A8EC-4B55-8F49-069780ED397F}" srcOrd="17" destOrd="0" presId="urn:microsoft.com/office/officeart/2005/8/layout/radial6"/>
    <dgm:cxn modelId="{EFC7648B-C775-4B6E-933D-79DCA8438C92}" type="presParOf" srcId="{F8C4C2EA-FFC2-4D6B-B1E7-A40A861F128D}" destId="{27419D28-4154-41B9-8330-ED95BA4F2103}" srcOrd="18" destOrd="0" presId="urn:microsoft.com/office/officeart/2005/8/layout/radial6"/>
    <dgm:cxn modelId="{44E21175-5C45-45A6-A712-0EB093046A61}" type="presParOf" srcId="{F8C4C2EA-FFC2-4D6B-B1E7-A40A861F128D}" destId="{CA59DC01-6504-43EC-A2D5-314FCF285B10}" srcOrd="19" destOrd="0" presId="urn:microsoft.com/office/officeart/2005/8/layout/radial6"/>
    <dgm:cxn modelId="{038FD7F9-85B9-40AF-BD79-CF81C4CEF927}" type="presParOf" srcId="{F8C4C2EA-FFC2-4D6B-B1E7-A40A861F128D}" destId="{3CAA38C9-B2A8-4688-A3BA-3430845E530E}" srcOrd="20" destOrd="0" presId="urn:microsoft.com/office/officeart/2005/8/layout/radial6"/>
    <dgm:cxn modelId="{7C54D7EF-2C8B-4695-BDBB-840EA49F1372}" type="presParOf" srcId="{F8C4C2EA-FFC2-4D6B-B1E7-A40A861F128D}" destId="{3049062C-8A17-4F93-B7AE-4E21ED7E3BD7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1E644-FDDF-42B7-950D-B553E733F460}">
      <dsp:nvSpPr>
        <dsp:cNvPr id="0" name=""/>
        <dsp:cNvSpPr/>
      </dsp:nvSpPr>
      <dsp:spPr>
        <a:xfrm>
          <a:off x="-5562491" y="-851593"/>
          <a:ext cx="6622915" cy="6622915"/>
        </a:xfrm>
        <a:prstGeom prst="blockArc">
          <a:avLst>
            <a:gd name="adj1" fmla="val 18900000"/>
            <a:gd name="adj2" fmla="val 2700000"/>
            <a:gd name="adj3" fmla="val 32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493FC-050B-4CD7-9821-23AB39FA9D5D}">
      <dsp:nvSpPr>
        <dsp:cNvPr id="0" name=""/>
        <dsp:cNvSpPr/>
      </dsp:nvSpPr>
      <dsp:spPr>
        <a:xfrm>
          <a:off x="555119" y="378228"/>
          <a:ext cx="7273342" cy="75685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75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Collect intensive individual interview data including health, disability, demographic, family, socioeconomic, and behavioral risk factors for mortality and healthy longevity</a:t>
          </a:r>
          <a:endParaRPr lang="zh-CN" altLang="en-US" sz="1300" kern="1200" dirty="0">
            <a:latin typeface="+mn-ea"/>
            <a:ea typeface="+mn-ea"/>
          </a:endParaRPr>
        </a:p>
      </dsp:txBody>
      <dsp:txXfrm>
        <a:off x="555119" y="378228"/>
        <a:ext cx="7273342" cy="756851"/>
      </dsp:txXfrm>
    </dsp:sp>
    <dsp:sp modelId="{0229E379-7DA7-4CA2-A083-BF958241D137}">
      <dsp:nvSpPr>
        <dsp:cNvPr id="0" name=""/>
        <dsp:cNvSpPr/>
      </dsp:nvSpPr>
      <dsp:spPr>
        <a:xfrm>
          <a:off x="82087" y="283622"/>
          <a:ext cx="946063" cy="9460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F9DD8-7016-4620-8017-1293E9A227A5}">
      <dsp:nvSpPr>
        <dsp:cNvPr id="0" name=""/>
        <dsp:cNvSpPr/>
      </dsp:nvSpPr>
      <dsp:spPr>
        <a:xfrm>
          <a:off x="989039" y="1513702"/>
          <a:ext cx="6839422" cy="756851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75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Follow up the oldest-old and the comparison group of the younger people to ascertain changes in their health status, care needs and costs, and associated factors. </a:t>
          </a:r>
          <a:endParaRPr lang="zh-CN" altLang="en-US" sz="1300" kern="1200" dirty="0">
            <a:latin typeface="+mn-ea"/>
            <a:ea typeface="+mn-ea"/>
          </a:endParaRPr>
        </a:p>
      </dsp:txBody>
      <dsp:txXfrm>
        <a:off x="989039" y="1513702"/>
        <a:ext cx="6839422" cy="756851"/>
      </dsp:txXfrm>
    </dsp:sp>
    <dsp:sp modelId="{4755F442-4C1A-46BE-AE19-099C659889DC}">
      <dsp:nvSpPr>
        <dsp:cNvPr id="0" name=""/>
        <dsp:cNvSpPr/>
      </dsp:nvSpPr>
      <dsp:spPr>
        <a:xfrm>
          <a:off x="516007" y="1419095"/>
          <a:ext cx="946063" cy="9460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CE03F-A5D7-4D16-A6B3-67D30B8A6ED5}">
      <dsp:nvSpPr>
        <dsp:cNvPr id="0" name=""/>
        <dsp:cNvSpPr/>
      </dsp:nvSpPr>
      <dsp:spPr>
        <a:xfrm>
          <a:off x="989039" y="2649175"/>
          <a:ext cx="6839422" cy="756851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75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Analyze the collected data to estimate the impacts of social, behavioral, environmental, and biological risk factors that are determinants of healthy longevity and mortality in the oldest-old.</a:t>
          </a:r>
          <a:endParaRPr lang="zh-CN" altLang="en-US" sz="1300" kern="1200" dirty="0"/>
        </a:p>
      </dsp:txBody>
      <dsp:txXfrm>
        <a:off x="989039" y="2649175"/>
        <a:ext cx="6839422" cy="756851"/>
      </dsp:txXfrm>
    </dsp:sp>
    <dsp:sp modelId="{759A6FE0-9E9B-45F0-8880-9482965F18B9}">
      <dsp:nvSpPr>
        <dsp:cNvPr id="0" name=""/>
        <dsp:cNvSpPr/>
      </dsp:nvSpPr>
      <dsp:spPr>
        <a:xfrm>
          <a:off x="516007" y="2554569"/>
          <a:ext cx="946063" cy="9460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22320-D530-447B-B5A9-A132744113CD}">
      <dsp:nvSpPr>
        <dsp:cNvPr id="0" name=""/>
        <dsp:cNvSpPr/>
      </dsp:nvSpPr>
      <dsp:spPr>
        <a:xfrm>
          <a:off x="555119" y="3784649"/>
          <a:ext cx="7273342" cy="756851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75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Compare the findings with results from other studies of large populations at advanced age.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 dirty="0">
            <a:latin typeface="+mn-ea"/>
            <a:ea typeface="+mn-ea"/>
          </a:endParaRPr>
        </a:p>
      </dsp:txBody>
      <dsp:txXfrm>
        <a:off x="555119" y="3784649"/>
        <a:ext cx="7273342" cy="756851"/>
      </dsp:txXfrm>
    </dsp:sp>
    <dsp:sp modelId="{92AA756A-A924-40FE-90ED-C56D22078DB3}">
      <dsp:nvSpPr>
        <dsp:cNvPr id="0" name=""/>
        <dsp:cNvSpPr/>
      </dsp:nvSpPr>
      <dsp:spPr>
        <a:xfrm>
          <a:off x="82087" y="3690042"/>
          <a:ext cx="946063" cy="9460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9062C-8A17-4F93-B7AE-4E21ED7E3BD7}">
      <dsp:nvSpPr>
        <dsp:cNvPr id="0" name=""/>
        <dsp:cNvSpPr/>
      </dsp:nvSpPr>
      <dsp:spPr>
        <a:xfrm>
          <a:off x="2168303" y="550167"/>
          <a:ext cx="4255448" cy="4255448"/>
        </a:xfrm>
        <a:prstGeom prst="blockArc">
          <a:avLst>
            <a:gd name="adj1" fmla="val 13114286"/>
            <a:gd name="adj2" fmla="val 16200000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19D28-4154-41B9-8330-ED95BA4F2103}">
      <dsp:nvSpPr>
        <dsp:cNvPr id="0" name=""/>
        <dsp:cNvSpPr/>
      </dsp:nvSpPr>
      <dsp:spPr>
        <a:xfrm>
          <a:off x="2168303" y="550167"/>
          <a:ext cx="4255448" cy="4255448"/>
        </a:xfrm>
        <a:prstGeom prst="blockArc">
          <a:avLst>
            <a:gd name="adj1" fmla="val 10028571"/>
            <a:gd name="adj2" fmla="val 13114286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90067-D3A3-4AB0-8AB4-46ACF0D6F4C2}">
      <dsp:nvSpPr>
        <dsp:cNvPr id="0" name=""/>
        <dsp:cNvSpPr/>
      </dsp:nvSpPr>
      <dsp:spPr>
        <a:xfrm>
          <a:off x="2168303" y="536549"/>
          <a:ext cx="4255448" cy="4255448"/>
        </a:xfrm>
        <a:prstGeom prst="blockArc">
          <a:avLst>
            <a:gd name="adj1" fmla="val 6942857"/>
            <a:gd name="adj2" fmla="val 10028571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B3C91-E8E3-4774-BBFD-ECAE734D1088}">
      <dsp:nvSpPr>
        <dsp:cNvPr id="0" name=""/>
        <dsp:cNvSpPr/>
      </dsp:nvSpPr>
      <dsp:spPr>
        <a:xfrm>
          <a:off x="2168303" y="536549"/>
          <a:ext cx="4255448" cy="4255448"/>
        </a:xfrm>
        <a:prstGeom prst="blockArc">
          <a:avLst>
            <a:gd name="adj1" fmla="val 3857143"/>
            <a:gd name="adj2" fmla="val 6942857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BFDC3-8B3E-48FB-86C3-CA361D3567EF}">
      <dsp:nvSpPr>
        <dsp:cNvPr id="0" name=""/>
        <dsp:cNvSpPr/>
      </dsp:nvSpPr>
      <dsp:spPr>
        <a:xfrm>
          <a:off x="2168303" y="536549"/>
          <a:ext cx="4255448" cy="4255448"/>
        </a:xfrm>
        <a:prstGeom prst="blockArc">
          <a:avLst>
            <a:gd name="adj1" fmla="val 771429"/>
            <a:gd name="adj2" fmla="val 3857143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EB594-87F7-474B-BF4E-FD8540E56142}">
      <dsp:nvSpPr>
        <dsp:cNvPr id="0" name=""/>
        <dsp:cNvSpPr/>
      </dsp:nvSpPr>
      <dsp:spPr>
        <a:xfrm>
          <a:off x="2185249" y="467718"/>
          <a:ext cx="4255448" cy="4255448"/>
        </a:xfrm>
        <a:prstGeom prst="blockArc">
          <a:avLst>
            <a:gd name="adj1" fmla="val 19241300"/>
            <a:gd name="adj2" fmla="val 888247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AD8F6-42C5-4E83-B81C-C582D9C7F744}">
      <dsp:nvSpPr>
        <dsp:cNvPr id="0" name=""/>
        <dsp:cNvSpPr/>
      </dsp:nvSpPr>
      <dsp:spPr>
        <a:xfrm>
          <a:off x="2242959" y="535213"/>
          <a:ext cx="4255448" cy="4255448"/>
        </a:xfrm>
        <a:prstGeom prst="blockArc">
          <a:avLst>
            <a:gd name="adj1" fmla="val 16076951"/>
            <a:gd name="adj2" fmla="val 19094952"/>
            <a:gd name="adj3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8255B-C790-4D8D-947C-27099D42C015}">
      <dsp:nvSpPr>
        <dsp:cNvPr id="0" name=""/>
        <dsp:cNvSpPr/>
      </dsp:nvSpPr>
      <dsp:spPr>
        <a:xfrm>
          <a:off x="3159696" y="1564768"/>
          <a:ext cx="2272662" cy="21990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solidFill>
                <a:schemeClr val="tx1"/>
              </a:solidFill>
            </a:rPr>
            <a:t>Main Survey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solidFill>
                <a:schemeClr val="tx1"/>
              </a:solidFill>
            </a:rPr>
            <a:t>(180 items)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3492520" y="1886806"/>
        <a:ext cx="1607014" cy="1554936"/>
      </dsp:txXfrm>
    </dsp:sp>
    <dsp:sp modelId="{11643147-2382-4015-A6A4-5A4F09D73FBB}">
      <dsp:nvSpPr>
        <dsp:cNvPr id="0" name=""/>
        <dsp:cNvSpPr/>
      </dsp:nvSpPr>
      <dsp:spPr>
        <a:xfrm>
          <a:off x="3718959" y="1029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kern="1200" dirty="0">
              <a:solidFill>
                <a:schemeClr val="tx1"/>
              </a:solidFill>
            </a:rPr>
            <a:t>ADL and IADL</a:t>
          </a:r>
          <a:endParaRPr lang="zh-CN" altLang="en-US" sz="1100" b="1" kern="1200" dirty="0">
            <a:solidFill>
              <a:schemeClr val="tx1"/>
            </a:solidFill>
          </a:endParaRPr>
        </a:p>
      </dsp:txBody>
      <dsp:txXfrm>
        <a:off x="3887978" y="170048"/>
        <a:ext cx="816099" cy="816099"/>
      </dsp:txXfrm>
    </dsp:sp>
    <dsp:sp modelId="{4491A046-D8BB-421F-A418-EEC4DE30FCCE}">
      <dsp:nvSpPr>
        <dsp:cNvPr id="0" name=""/>
        <dsp:cNvSpPr/>
      </dsp:nvSpPr>
      <dsp:spPr>
        <a:xfrm>
          <a:off x="5350001" y="696701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chemeClr val="tx1"/>
              </a:solidFill>
            </a:rPr>
            <a:t>Lifestyles</a:t>
          </a:r>
          <a:endParaRPr lang="zh-CN" altLang="en-US" sz="1600" b="1" kern="1200" dirty="0">
            <a:solidFill>
              <a:schemeClr val="tx1"/>
            </a:solidFill>
          </a:endParaRPr>
        </a:p>
      </dsp:txBody>
      <dsp:txXfrm>
        <a:off x="5519020" y="865720"/>
        <a:ext cx="816099" cy="816099"/>
      </dsp:txXfrm>
    </dsp:sp>
    <dsp:sp modelId="{1E00C542-B412-4564-8EA5-27C182D5A202}">
      <dsp:nvSpPr>
        <dsp:cNvPr id="0" name=""/>
        <dsp:cNvSpPr/>
      </dsp:nvSpPr>
      <dsp:spPr>
        <a:xfrm>
          <a:off x="5752829" y="2551422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kern="1200" dirty="0">
              <a:solidFill>
                <a:schemeClr val="tx1"/>
              </a:solidFill>
            </a:rPr>
            <a:t>Physical </a:t>
          </a:r>
          <a:endParaRPr lang="zh-CN" altLang="en-US" sz="1100" b="1" kern="120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kern="1200" dirty="0">
              <a:solidFill>
                <a:schemeClr val="tx1"/>
              </a:solidFill>
            </a:rPr>
            <a:t>Performance</a:t>
          </a:r>
          <a:endParaRPr lang="zh-CN" altLang="en-US" sz="1100" b="1" kern="1200" dirty="0">
            <a:solidFill>
              <a:schemeClr val="tx1"/>
            </a:solidFill>
          </a:endParaRPr>
        </a:p>
      </dsp:txBody>
      <dsp:txXfrm>
        <a:off x="5921848" y="2720441"/>
        <a:ext cx="816099" cy="816099"/>
      </dsp:txXfrm>
    </dsp:sp>
    <dsp:sp modelId="{75A8C00A-A430-4CD3-9C47-2EED4FA442B5}">
      <dsp:nvSpPr>
        <dsp:cNvPr id="0" name=""/>
        <dsp:cNvSpPr/>
      </dsp:nvSpPr>
      <dsp:spPr>
        <a:xfrm>
          <a:off x="4624116" y="3966784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chemeClr val="tx1"/>
              </a:solidFill>
            </a:rPr>
            <a:t>Cognitive Functions (MMSE)</a:t>
          </a:r>
          <a:endParaRPr lang="zh-CN" altLang="en-US" sz="1100" b="1" kern="1200" dirty="0">
            <a:solidFill>
              <a:schemeClr val="tx1"/>
            </a:solidFill>
          </a:endParaRPr>
        </a:p>
      </dsp:txBody>
      <dsp:txXfrm>
        <a:off x="4793135" y="4135803"/>
        <a:ext cx="816099" cy="816099"/>
      </dsp:txXfrm>
    </dsp:sp>
    <dsp:sp modelId="{F4BCA61F-9B62-4F52-9A53-DDF3C55513C7}">
      <dsp:nvSpPr>
        <dsp:cNvPr id="0" name=""/>
        <dsp:cNvSpPr/>
      </dsp:nvSpPr>
      <dsp:spPr>
        <a:xfrm>
          <a:off x="2813801" y="3966784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chemeClr val="tx1"/>
              </a:solidFill>
            </a:rPr>
            <a:t>Self-reported Health</a:t>
          </a:r>
          <a:endParaRPr lang="zh-CN" altLang="en-US" sz="1100" b="1" kern="1200" dirty="0">
            <a:solidFill>
              <a:schemeClr val="tx1"/>
            </a:solidFill>
          </a:endParaRPr>
        </a:p>
      </dsp:txBody>
      <dsp:txXfrm>
        <a:off x="2982820" y="4135803"/>
        <a:ext cx="816099" cy="816099"/>
      </dsp:txXfrm>
    </dsp:sp>
    <dsp:sp modelId="{E170BFA1-4ADF-4F82-BA74-310C474067EF}">
      <dsp:nvSpPr>
        <dsp:cNvPr id="0" name=""/>
        <dsp:cNvSpPr/>
      </dsp:nvSpPr>
      <dsp:spPr>
        <a:xfrm>
          <a:off x="1685088" y="2551422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chemeClr val="tx1"/>
              </a:solidFill>
            </a:rPr>
            <a:t>Demographic</a:t>
          </a:r>
          <a:endParaRPr lang="zh-CN" altLang="en-US" sz="1100" b="1" kern="1200" dirty="0">
            <a:solidFill>
              <a:schemeClr val="tx1"/>
            </a:solidFill>
          </a:endParaRPr>
        </a:p>
      </dsp:txBody>
      <dsp:txXfrm>
        <a:off x="1854107" y="2720441"/>
        <a:ext cx="816099" cy="816099"/>
      </dsp:txXfrm>
    </dsp:sp>
    <dsp:sp modelId="{CA59DC01-6504-43EC-A2D5-314FCF285B10}">
      <dsp:nvSpPr>
        <dsp:cNvPr id="0" name=""/>
        <dsp:cNvSpPr/>
      </dsp:nvSpPr>
      <dsp:spPr>
        <a:xfrm>
          <a:off x="2087921" y="786496"/>
          <a:ext cx="1154137" cy="1154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chemeClr val="tx1"/>
              </a:solidFill>
            </a:rPr>
            <a:t>Socio-economic</a:t>
          </a:r>
          <a:endParaRPr lang="zh-CN" altLang="en-US" sz="1100" b="1" kern="1200" dirty="0">
            <a:solidFill>
              <a:schemeClr val="tx1"/>
            </a:solidFill>
          </a:endParaRPr>
        </a:p>
      </dsp:txBody>
      <dsp:txXfrm>
        <a:off x="2256940" y="955515"/>
        <a:ext cx="816099" cy="816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ADCB7-72F4-3642-A17E-98681D9DC182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22BD-6D05-7549-A3A2-E9C2774E5C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68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73474-856E-2E41-AC21-C7172A7BA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B2FB7-69DF-3C4A-836A-2276DDEDB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A729DF-2BC3-A547-A729-3503A831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C66DB-7877-DD41-BA53-515F7042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F74033-AD37-8844-854D-FB18F91D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53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0B25F-8864-0949-A1AD-C393B59A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9632FB-78CA-F64B-849C-49E09EF98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9DA4B-1FEF-624E-A13F-685A8477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6CFE5-95E1-3746-95B5-C9ABED95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4673C-AD5C-1E4A-BDE1-A2E077DB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626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3231ED-B306-404C-B803-DAD68938A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BF8FDA-6700-7348-8734-87B35B30A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8D3E3F-CC45-4C4D-860C-4F70818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67065-0011-0349-B223-AADB7589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0458A-4C00-E34E-A8E8-34E7D167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24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82969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noProof="0"/>
              <a:t>Drag picture to placeholder or click icon to add</a:t>
            </a:r>
            <a:endParaRPr lang="zh-CN" alt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9836728" cy="930879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477" y="3638453"/>
            <a:ext cx="9803476" cy="5428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005C018-3C11-A344-A572-3676835CD0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21" y="5830321"/>
            <a:ext cx="1962979" cy="6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5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 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18" y="3175"/>
            <a:ext cx="9017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17" y="5927726"/>
            <a:ext cx="208068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7157"/>
            <a:ext cx="10515600" cy="543533"/>
          </a:xfrm>
        </p:spPr>
        <p:txBody>
          <a:bodyPr>
            <a:noAutofit/>
          </a:bodyPr>
          <a:lstStyle>
            <a:lvl1pPr>
              <a:defRPr sz="36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585259"/>
            <a:ext cx="5058295" cy="315883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819152" y="1903845"/>
            <a:ext cx="10585449" cy="5238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rgbClr val="003B81"/>
                </a:solidFill>
              </a:defRPr>
            </a:lvl2pPr>
            <a:lvl3pPr>
              <a:defRPr>
                <a:solidFill>
                  <a:srgbClr val="003B81"/>
                </a:solidFill>
              </a:defRPr>
            </a:lvl3pPr>
            <a:lvl4pPr>
              <a:defRPr>
                <a:solidFill>
                  <a:srgbClr val="003B81"/>
                </a:solidFill>
              </a:defRPr>
            </a:lvl4pPr>
            <a:lvl5pPr>
              <a:defRPr>
                <a:solidFill>
                  <a:srgbClr val="003B8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117167" y="2586039"/>
            <a:ext cx="5276851" cy="3157537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noProof="0"/>
              <a:t>Drag picture to placeholder or click icon to add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1458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19729-68CF-A04A-B134-EAD3B0D2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682153-B692-0345-9AFA-AC322D71F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C5876-295F-ED46-9E32-16D76026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C7CE7C-6AF9-2249-8BDC-7967674B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44DCB-F07C-3544-A566-10B5595C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47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9420-173E-494D-824C-12E549AF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3DA807-1F69-4A4E-A71F-270798177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5F021-8C19-F04F-A11E-A9E8912E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5D4B2-2E6E-8E40-8E7A-6DA86E6D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704C46-70D3-3E43-828C-126ED781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83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66B58-A492-C640-928F-6A8F41C5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1B4A6-04FA-904B-BFAB-6AA5CD410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EEBF5E-A711-3044-9087-FA7631A58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B795EF-8F47-2649-8F0B-41944E6B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44FC15-035B-8842-B3EB-7A1488A1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56CD5-AD8F-4745-B37E-F8C8DB88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426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E6379-8F6C-E44E-A264-D1B91DF3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294D9-FC26-184B-A7A2-4FA8E946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227283-7165-4F40-B071-E40DE06E6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2EA9DF-795A-8346-9CF0-8ACB98C97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68AECE-4020-FE4C-902A-F1183423E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FEBAF4-3452-4147-832A-E38E9F78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5AB5C-D4F3-344F-B6DD-B5C88FA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CADBF9-B6A9-C84E-A06A-23D66754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33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B855-B2B4-334C-8882-A56D138C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3B9E4-420B-964A-B4A1-8290DB99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3EB8BA-44C5-CB4A-90F6-E71BB3D4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105146-1ABF-3047-952E-DFD5700E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9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B0E06A-4C21-1C46-A10F-A7362856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CEEE70-A8D1-B340-A4A6-6BF56E12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F3A436-35EB-AF42-811D-F496367C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419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09704-B2CC-C940-8000-23943D4C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27661-1FD9-E349-BD92-9A3EF5EE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FDBF5D-1BA9-0347-8E55-7519A5917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6038C2-85E4-E64E-B0B7-A2BDC4F0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D346A0-373F-484A-85DC-83606E13C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4A34CD-BB59-CB4E-9ECF-1BA1C92E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25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D8BC6-6CC9-2345-9076-A5D30542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1D1753-9B27-594C-B37D-12E0D5F99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A60E32-681E-5F4A-AD1E-AA67D8BB5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D53ACE-C26B-FF47-B2BD-0B7EB96F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ED10A-655D-BD42-AE3D-076BEF1B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983DAA-E574-B944-962A-8A6C4BDE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81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F7E215-0DD7-2842-BF5C-ECF032B2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A19C5D-C76B-CE4F-ABB3-081F94479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5F0D3-332A-CB4A-A543-0FE524779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CE42-4391-CC4D-B116-2C93D33C0168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90ACD-9F2B-8C4A-B9AE-D19F1EBCC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3DD7E3-8A7D-2049-9556-14BFA5882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A038-1291-694F-A932-10655B784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921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pendata.pku.edu.cn/dataverse/CHADS;jsessionid=99062e80dc232017106347c41247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uolin.zhang@dukekunshan.edu.cn" TargetMode="External"/><Relationship Id="rId2" Type="http://schemas.openxmlformats.org/officeDocument/2006/relationships/hyperlink" Target="mailto:xz152@duke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xiaochen.zhang@dukekunshan.edu.cn" TargetMode="External"/><Relationship Id="rId4" Type="http://schemas.openxmlformats.org/officeDocument/2006/relationships/hyperlink" Target="mailto:huiyuan.zhou@dukekunshan.edu.c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centerforaging.duke.edu/data-downloads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1D2FF-7867-0E47-945C-E1D79A25E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9084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Data Analysis Training with CLHLS:</a:t>
            </a:r>
            <a:br>
              <a:rPr kumimoji="1" lang="en-US" altLang="zh-CN" dirty="0"/>
            </a:br>
            <a:r>
              <a:rPr kumimoji="1" lang="en-US" altLang="zh-CN" dirty="0"/>
              <a:t>Introduction to Second-hand Data Analyses 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3EC932-9CD8-9F45-B9E5-27F1B9742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3014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Xian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64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8BCE8EDC-0905-D536-B16F-9244428D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" y="1209495"/>
            <a:ext cx="11139629" cy="3324982"/>
          </a:xfrm>
          <a:prstGeom prst="rect">
            <a:avLst/>
          </a:prstGeom>
        </p:spPr>
      </p:pic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85771"/>
              </p:ext>
            </p:extLst>
          </p:nvPr>
        </p:nvGraphicFramePr>
        <p:xfrm>
          <a:off x="2170444" y="178088"/>
          <a:ext cx="8698523" cy="605103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Causal pathway/Causal Chain</a:t>
                      </a:r>
                      <a:r>
                        <a:rPr lang="zh-CN" altLang="en-US" sz="2800" b="1" dirty="0">
                          <a:solidFill>
                            <a:srgbClr val="3561AB"/>
                          </a:solidFill>
                          <a:effectLst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in Health Study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圆角矩形 4">
            <a:extLst>
              <a:ext uri="{FF2B5EF4-FFF2-40B4-BE49-F238E27FC236}">
                <a16:creationId xmlns:a16="http://schemas.microsoft.com/office/drawing/2014/main" id="{6CD2599C-B3EC-5340-6352-55FEDE15E38B}"/>
              </a:ext>
            </a:extLst>
          </p:cNvPr>
          <p:cNvSpPr/>
          <p:nvPr/>
        </p:nvSpPr>
        <p:spPr>
          <a:xfrm>
            <a:off x="3056942" y="1282874"/>
            <a:ext cx="3473253" cy="3547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33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37654"/>
              </p:ext>
            </p:extLst>
          </p:nvPr>
        </p:nvGraphicFramePr>
        <p:xfrm>
          <a:off x="2170444" y="178088"/>
          <a:ext cx="8698523" cy="605103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Causal </a:t>
                      </a:r>
                      <a:r>
                        <a:rPr lang="en-US" altLang="zh-CN" sz="2800" b="1" dirty="0">
                          <a:solidFill>
                            <a:srgbClr val="3561AB"/>
                          </a:solidFill>
                          <a:effectLst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rgbClr val="3561AB"/>
                          </a:solidFill>
                          <a:effectLst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in Health Study: covariates --Variables 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5E122159-E441-E9AD-B76C-4D98760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56" y="1582738"/>
            <a:ext cx="3862986" cy="2805151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5B1DF3C-3E48-59C1-5771-D9034D7C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050507"/>
            <a:ext cx="4572000" cy="275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10464"/>
              </p:ext>
            </p:extLst>
          </p:nvPr>
        </p:nvGraphicFramePr>
        <p:xfrm>
          <a:off x="2170444" y="178088"/>
          <a:ext cx="4220308" cy="605103"/>
        </p:xfrm>
        <a:graphic>
          <a:graphicData uri="http://schemas.openxmlformats.org/drawingml/2006/table">
            <a:tbl>
              <a:tblPr/>
              <a:tblGrid>
                <a:gridCol w="422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Research Design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2E65E67-1719-EFA3-7D5B-07E2AC36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325" y="908066"/>
            <a:ext cx="4384813" cy="57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71493"/>
              </p:ext>
            </p:extLst>
          </p:nvPr>
        </p:nvGraphicFramePr>
        <p:xfrm>
          <a:off x="2170444" y="178088"/>
          <a:ext cx="4220308" cy="605103"/>
        </p:xfrm>
        <a:graphic>
          <a:graphicData uri="http://schemas.openxmlformats.org/drawingml/2006/table">
            <a:tbl>
              <a:tblPr/>
              <a:tblGrid>
                <a:gridCol w="422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Data Preparation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21EC4C0-4E88-97C4-25FA-65D608B979DE}"/>
              </a:ext>
            </a:extLst>
          </p:cNvPr>
          <p:cNvSpPr txBox="1"/>
          <p:nvPr/>
        </p:nvSpPr>
        <p:spPr>
          <a:xfrm>
            <a:off x="1130736" y="1040524"/>
            <a:ext cx="91630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Where to collect variables X and Y with which study samples for your study population?</a:t>
            </a:r>
          </a:p>
          <a:p>
            <a:r>
              <a:rPr kumimoji="1" lang="en-US" altLang="zh-CN" dirty="0"/>
              <a:t>	1. Open access survey data: CLHLS, CHARLS, CHNS…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 What covariates to be included?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3. What data structure?</a:t>
            </a:r>
          </a:p>
          <a:p>
            <a:r>
              <a:rPr kumimoji="1" lang="en-US" altLang="zh-CN" dirty="0"/>
              <a:t>	1. cross-sectional data</a:t>
            </a:r>
          </a:p>
          <a:p>
            <a:r>
              <a:rPr kumimoji="1" lang="en-US" altLang="zh-CN" dirty="0"/>
              <a:t>	2. mixed cross-sectional data</a:t>
            </a:r>
          </a:p>
          <a:p>
            <a:r>
              <a:rPr kumimoji="1" lang="en-US" altLang="zh-CN" dirty="0"/>
              <a:t>	3. Longitudinal/panel data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4. Determine study samples</a:t>
            </a:r>
          </a:p>
          <a:p>
            <a:r>
              <a:rPr kumimoji="1" lang="en-US" altLang="zh-CN" dirty="0"/>
              <a:t>	1. combine all data collected</a:t>
            </a:r>
          </a:p>
          <a:p>
            <a:r>
              <a:rPr kumimoji="1" lang="en-US" altLang="zh-CN" dirty="0"/>
              <a:t>	2. deal with missing values</a:t>
            </a:r>
          </a:p>
          <a:p>
            <a:r>
              <a:rPr kumimoji="1" lang="en-US" altLang="zh-CN" dirty="0"/>
              <a:t>	3. *adjust data distribution</a:t>
            </a:r>
          </a:p>
          <a:p>
            <a:r>
              <a:rPr kumimoji="1" lang="en-US" altLang="zh-CN" dirty="0"/>
              <a:t>	4. deal with outliers. 	</a:t>
            </a:r>
          </a:p>
          <a:p>
            <a:r>
              <a:rPr kumimoji="1"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27353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/>
        </p:nvGraphicFramePr>
        <p:xfrm>
          <a:off x="2170444" y="178088"/>
          <a:ext cx="4220308" cy="605103"/>
        </p:xfrm>
        <a:graphic>
          <a:graphicData uri="http://schemas.openxmlformats.org/drawingml/2006/table">
            <a:tbl>
              <a:tblPr/>
              <a:tblGrid>
                <a:gridCol w="422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Data Analyses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21EC4C0-4E88-97C4-25FA-65D608B979DE}"/>
              </a:ext>
            </a:extLst>
          </p:cNvPr>
          <p:cNvSpPr txBox="1"/>
          <p:nvPr/>
        </p:nvSpPr>
        <p:spPr>
          <a:xfrm>
            <a:off x="1130736" y="1040524"/>
            <a:ext cx="85443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Explanatory Analyses (let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 talk)</a:t>
            </a:r>
          </a:p>
          <a:p>
            <a:r>
              <a:rPr kumimoji="1" lang="en-US" altLang="zh-CN" dirty="0"/>
              <a:t>	1. univariable: distribution</a:t>
            </a:r>
          </a:p>
          <a:p>
            <a:r>
              <a:rPr kumimoji="1" lang="en-US" altLang="zh-CN" dirty="0"/>
              <a:t>	2. bi-variables: correlation of X and Y</a:t>
            </a:r>
          </a:p>
          <a:p>
            <a:r>
              <a:rPr kumimoji="1" lang="en-US" altLang="zh-CN" dirty="0"/>
              <a:t>	3. ‘tri-variables</a:t>
            </a:r>
            <a:r>
              <a:rPr kumimoji="1" lang="zh-CN" altLang="en-US" dirty="0"/>
              <a:t>’</a:t>
            </a:r>
            <a:r>
              <a:rPr kumimoji="1" lang="en-US" altLang="zh-CN" dirty="0"/>
              <a:t>: correlation of X and Y by Z.</a:t>
            </a:r>
          </a:p>
          <a:p>
            <a:r>
              <a:rPr kumimoji="1" lang="en-US" altLang="zh-CN" dirty="0"/>
              <a:t>2. Model Selection and base-case analyses:</a:t>
            </a:r>
          </a:p>
          <a:p>
            <a:r>
              <a:rPr kumimoji="1" lang="en-US" altLang="zh-CN" dirty="0"/>
              <a:t>	1. Feasible set: hypertension? Characteristic of X? Y?: e.g. logistic regression</a:t>
            </a:r>
          </a:p>
          <a:p>
            <a:r>
              <a:rPr kumimoji="1" lang="en-US" altLang="zh-CN" dirty="0"/>
              <a:t>	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 the data (structure) you have.</a:t>
            </a:r>
          </a:p>
          <a:p>
            <a:r>
              <a:rPr kumimoji="1" lang="en-US" altLang="zh-CN" dirty="0"/>
              <a:t>	3. Adjust by data distribution of X and Y: e.g. Tobit regression</a:t>
            </a:r>
          </a:p>
          <a:p>
            <a:r>
              <a:rPr kumimoji="1" lang="en-US" altLang="zh-CN" dirty="0"/>
              <a:t>	4. The First Regression (base-case): reg X on Y.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3. Confounding Factors (Z)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	1. Adding Z to base-case step by step.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4. Stratification Analyses (could be Z):</a:t>
            </a:r>
          </a:p>
          <a:p>
            <a:r>
              <a:rPr kumimoji="1" lang="en-US" altLang="zh-CN" dirty="0"/>
              <a:t>	1. study at sub-sample (age group, sex …)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5. *Robustness Check:</a:t>
            </a:r>
          </a:p>
          <a:p>
            <a:r>
              <a:rPr kumimoji="1" lang="en-US" altLang="zh-CN" dirty="0"/>
              <a:t>	1. cluster level of variance</a:t>
            </a:r>
          </a:p>
          <a:p>
            <a:r>
              <a:rPr kumimoji="1" lang="en-US" altLang="zh-CN" dirty="0"/>
              <a:t>	2. measurement of X and Y.</a:t>
            </a:r>
          </a:p>
          <a:p>
            <a:r>
              <a:rPr kumimoji="1" lang="en-US" altLang="zh-CN" dirty="0"/>
              <a:t>	…	</a:t>
            </a:r>
          </a:p>
        </p:txBody>
      </p:sp>
    </p:spTree>
    <p:extLst>
      <p:ext uri="{BB962C8B-B14F-4D97-AF65-F5344CB8AC3E}">
        <p14:creationId xmlns:p14="http://schemas.microsoft.com/office/powerpoint/2010/main" val="11861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2. Data Analysis Progress: Sample Paper</a:t>
            </a:r>
          </a:p>
        </p:txBody>
      </p:sp>
    </p:spTree>
    <p:extLst>
      <p:ext uri="{BB962C8B-B14F-4D97-AF65-F5344CB8AC3E}">
        <p14:creationId xmlns:p14="http://schemas.microsoft.com/office/powerpoint/2010/main" val="145238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063862"/>
              </p:ext>
            </p:extLst>
          </p:nvPr>
        </p:nvGraphicFramePr>
        <p:xfrm>
          <a:off x="2170444" y="178088"/>
          <a:ext cx="8698523" cy="605103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Reading- Abstract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B4500C7-C805-1A31-8492-9286729AD5FB}"/>
              </a:ext>
            </a:extLst>
          </p:cNvPr>
          <p:cNvSpPr txBox="1"/>
          <p:nvPr/>
        </p:nvSpPr>
        <p:spPr>
          <a:xfrm>
            <a:off x="222092" y="633742"/>
            <a:ext cx="1182807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B50042"/>
                </a:solidFill>
                <a:effectLst/>
                <a:latin typeface="Shaker2Lancet"/>
              </a:rPr>
              <a:t>Summary</a:t>
            </a:r>
            <a:br>
              <a:rPr lang="en" altLang="zh-CN" sz="1800" b="1" dirty="0">
                <a:solidFill>
                  <a:srgbClr val="B50042"/>
                </a:solidFill>
                <a:effectLst/>
                <a:latin typeface="Shaker2Lancet"/>
              </a:rPr>
            </a:br>
            <a:r>
              <a:rPr lang="en" altLang="zh-CN" sz="2000" b="1" dirty="0">
                <a:solidFill>
                  <a:srgbClr val="B50042"/>
                </a:solidFill>
                <a:effectLst/>
                <a:latin typeface="Shaker2Lancet"/>
              </a:rPr>
              <a:t>Background</a:t>
            </a:r>
            <a:r>
              <a:rPr lang="en" altLang="zh-CN" sz="1800" b="1" dirty="0">
                <a:solidFill>
                  <a:srgbClr val="B50042"/>
                </a:solidFill>
                <a:effectLst/>
                <a:latin typeface="Shaker2Lancet"/>
              </a:rPr>
              <a:t> </a:t>
            </a:r>
            <a:r>
              <a:rPr lang="en" altLang="zh-CN" sz="1800" b="1" dirty="0">
                <a:effectLst/>
                <a:latin typeface="ScalaLancetPro"/>
              </a:rPr>
              <a:t>Evidence from cohort studies in North America and Europe indicates that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long-term exposure to fine particulate matter (PM2·5) </a:t>
            </a:r>
            <a:r>
              <a:rPr lang="en" altLang="zh-CN" sz="1800" b="1" dirty="0">
                <a:effectLst/>
                <a:latin typeface="ScalaLancetPro"/>
              </a:rPr>
              <a:t>is associated with an increased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mortality risk</a:t>
            </a:r>
            <a:r>
              <a:rPr lang="en" altLang="zh-CN" sz="1800" b="1" dirty="0">
                <a:effectLst/>
                <a:latin typeface="ScalaLancetPro"/>
              </a:rPr>
              <a:t>. However, this association has rarely been quantified at higher ambient concentrations.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We estimated the hazard ratio (HR) for all-cause mortality from long- term exposure to PM2·5 in a well established Chinese cohort of older adults. </a:t>
            </a:r>
            <a:endParaRPr lang="en" altLang="zh-CN" dirty="0">
              <a:solidFill>
                <a:srgbClr val="FF0000"/>
              </a:solidFill>
            </a:endParaRPr>
          </a:p>
          <a:p>
            <a:r>
              <a:rPr lang="en" altLang="zh-CN" sz="2000" b="1" dirty="0">
                <a:solidFill>
                  <a:srgbClr val="B50042"/>
                </a:solidFill>
                <a:effectLst/>
                <a:latin typeface="Shaker2Lancet"/>
              </a:rPr>
              <a:t>Methods</a:t>
            </a:r>
            <a:r>
              <a:rPr lang="en" altLang="zh-CN" sz="1800" b="1" dirty="0">
                <a:solidFill>
                  <a:srgbClr val="B50042"/>
                </a:solidFill>
                <a:effectLst/>
                <a:latin typeface="Shaker2Lancet"/>
              </a:rPr>
              <a:t> </a:t>
            </a:r>
            <a:r>
              <a:rPr lang="en" altLang="zh-CN" sz="1800" b="1" dirty="0">
                <a:effectLst/>
                <a:latin typeface="ScalaLancetPro"/>
              </a:rPr>
              <a:t>The Chinese Longitudinal Healthy Longevity Survey (CLHLS) is a prospective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cohort study of men and </a:t>
            </a:r>
            <a:endParaRPr lang="en" altLang="zh-CN" dirty="0">
              <a:solidFill>
                <a:srgbClr val="FF0000"/>
              </a:solidFill>
            </a:endParaRPr>
          </a:p>
          <a:p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women aged 65 years and older enrolled in 2008 </a:t>
            </a:r>
            <a:r>
              <a:rPr lang="en" altLang="zh-CN" sz="1800" b="1" dirty="0">
                <a:effectLst/>
                <a:latin typeface="ScalaLancetPro"/>
              </a:rPr>
              <a:t>and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 followed up through 2014 for mortality events</a:t>
            </a:r>
            <a:r>
              <a:rPr lang="en" altLang="zh-CN" sz="1800" b="1" dirty="0">
                <a:effectLst/>
                <a:latin typeface="ScalaLancetPro"/>
              </a:rPr>
              <a:t>. We studied </a:t>
            </a:r>
            <a:endParaRPr lang="en" altLang="zh-CN" dirty="0"/>
          </a:p>
          <a:p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individuals for whom residential locations were available in 2008 for linkage to 1 km grids of PM2·5 concentration</a:t>
            </a:r>
            <a:r>
              <a:rPr lang="en" altLang="zh-CN" sz="1800" b="1" dirty="0">
                <a:effectLst/>
                <a:latin typeface="ScalaLancetPro"/>
              </a:rPr>
              <a:t>s, </a:t>
            </a:r>
            <a:endParaRPr lang="en" altLang="zh-CN" dirty="0"/>
          </a:p>
          <a:p>
            <a:r>
              <a:rPr lang="en" altLang="zh-CN" sz="1800" b="1" dirty="0">
                <a:effectLst/>
                <a:latin typeface="ScalaLancetPro"/>
              </a:rPr>
              <a:t>derived from satellite remote sensing.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Cox proportional hazards models</a:t>
            </a:r>
            <a:r>
              <a:rPr lang="en" altLang="zh-CN" sz="1800" b="1" dirty="0">
                <a:effectLst/>
                <a:latin typeface="ScalaLancetPro"/>
              </a:rPr>
              <a:t> were used to estimate the effect of long-term </a:t>
            </a:r>
            <a:endParaRPr lang="en" altLang="zh-CN" dirty="0"/>
          </a:p>
          <a:p>
            <a:r>
              <a:rPr lang="en" altLang="zh-CN" sz="1800" b="1" dirty="0">
                <a:effectLst/>
                <a:latin typeface="ScalaLancetPro"/>
              </a:rPr>
              <a:t>exposure to PM2 5 on all-cause mortality,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controlling for age, sex, smoking status, drinking status, physical activity, · </a:t>
            </a:r>
            <a:endParaRPr lang="en" altLang="zh-CN" dirty="0">
              <a:solidFill>
                <a:srgbClr val="FF0000"/>
              </a:solidFill>
            </a:endParaRPr>
          </a:p>
          <a:p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body-mass index, household income, marital status, and education. </a:t>
            </a:r>
            <a:r>
              <a:rPr lang="en" altLang="zh-CN" sz="1800" b="1" dirty="0">
                <a:effectLst/>
                <a:latin typeface="ScalaLancetPro"/>
              </a:rPr>
              <a:t>We then used our results </a:t>
            </a:r>
            <a:r>
              <a:rPr lang="en" altLang="zh-CN" sz="1800" b="1" dirty="0">
                <a:solidFill>
                  <a:schemeClr val="accent1"/>
                </a:solidFill>
                <a:effectLst/>
                <a:latin typeface="ScalaLancetPro"/>
              </a:rPr>
              <a:t>to estimate premature mortality related to PM2·5 exposure in China's population aged 65 years and older in 2010. </a:t>
            </a:r>
            <a:endParaRPr lang="en" altLang="zh-CN" dirty="0">
              <a:solidFill>
                <a:schemeClr val="accent1"/>
              </a:solidFill>
            </a:endParaRPr>
          </a:p>
          <a:p>
            <a:r>
              <a:rPr lang="en" altLang="zh-CN" sz="2000" b="1" dirty="0">
                <a:solidFill>
                  <a:srgbClr val="B50042"/>
                </a:solidFill>
                <a:effectLst/>
                <a:latin typeface="Shaker2Lancet"/>
              </a:rPr>
              <a:t>Findings</a:t>
            </a:r>
            <a:r>
              <a:rPr lang="en" altLang="zh-CN" sz="1800" b="1" dirty="0">
                <a:solidFill>
                  <a:srgbClr val="B50042"/>
                </a:solidFill>
                <a:effectLst/>
                <a:latin typeface="Shaker2Lancet"/>
              </a:rPr>
              <a:t>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13344 individuals </a:t>
            </a:r>
            <a:r>
              <a:rPr lang="en" altLang="zh-CN" sz="1800" b="1" dirty="0">
                <a:effectLst/>
                <a:latin typeface="ScalaLancetPro"/>
              </a:rPr>
              <a:t>in the CLHLS cohort had data for all timepoints, yielding follow-up data for </a:t>
            </a:r>
            <a:endParaRPr lang="en" altLang="zh-CN" dirty="0"/>
          </a:p>
          <a:p>
            <a:r>
              <a:rPr lang="en" altLang="zh-CN" sz="1800" b="1" dirty="0">
                <a:effectLst/>
                <a:latin typeface="ScalaLancetPro"/>
              </a:rPr>
              <a:t>49 440 person-years. In a 3-year window, these individuals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were exposed to a median PM2·5 concentration of 50∙7 </a:t>
            </a:r>
            <a:r>
              <a:rPr lang="el-GR" altLang="zh-CN" sz="1800" b="1" dirty="0">
                <a:solidFill>
                  <a:srgbClr val="FF0000"/>
                </a:solidFill>
                <a:effectLst/>
                <a:latin typeface="ScalaLancetPro"/>
              </a:rPr>
              <a:t>μ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g/m3 </a:t>
            </a:r>
            <a:endParaRPr lang="en" altLang="zh-CN" dirty="0">
              <a:solidFill>
                <a:srgbClr val="FF0000"/>
              </a:solidFill>
            </a:endParaRPr>
          </a:p>
          <a:p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(range 6∙7–113∙3)</a:t>
            </a:r>
            <a:r>
              <a:rPr lang="en" altLang="zh-CN" sz="1800" b="1" dirty="0">
                <a:effectLst/>
                <a:latin typeface="ScalaLancetPro"/>
              </a:rPr>
              <a:t>.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The overall HR for a 10 </a:t>
            </a:r>
            <a:r>
              <a:rPr lang="el-GR" altLang="zh-CN" sz="1800" b="1" dirty="0">
                <a:solidFill>
                  <a:srgbClr val="FF0000"/>
                </a:solidFill>
                <a:effectLst/>
                <a:latin typeface="ScalaLancetPro"/>
              </a:rPr>
              <a:t>μ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g/m3 increase in this value was 1∙08 (95% CI 1∙06–1∙09). </a:t>
            </a:r>
            <a:r>
              <a:rPr lang="en" altLang="zh-CN" sz="1800" b="1" dirty="0">
                <a:effectLst/>
                <a:latin typeface="ScalaLancetPro"/>
              </a:rPr>
              <a:t>In </a:t>
            </a:r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stratified </a:t>
            </a:r>
            <a:endParaRPr lang="en" altLang="zh-CN" dirty="0">
              <a:solidFill>
                <a:srgbClr val="FF0000"/>
              </a:solidFill>
            </a:endParaRPr>
          </a:p>
          <a:p>
            <a:r>
              <a:rPr lang="en" altLang="zh-CN" sz="1800" b="1" dirty="0">
                <a:solidFill>
                  <a:srgbClr val="FF0000"/>
                </a:solidFill>
                <a:effectLst/>
                <a:latin typeface="ScalaLancetPro"/>
              </a:rPr>
              <a:t>analyses</a:t>
            </a:r>
            <a:r>
              <a:rPr lang="en" altLang="zh-CN" sz="1800" b="1" dirty="0">
                <a:effectLst/>
                <a:latin typeface="ScalaLancetPro"/>
              </a:rPr>
              <a:t>, HRs were higher in rural than in urban locations, in southern versus northern regions, and with exposure to </a:t>
            </a:r>
            <a:endParaRPr lang="en" altLang="zh-CN" dirty="0"/>
          </a:p>
          <a:p>
            <a:r>
              <a:rPr lang="en" altLang="zh-CN" sz="1800" b="1" dirty="0">
                <a:effectLst/>
                <a:latin typeface="ScalaLancetPro"/>
              </a:rPr>
              <a:t>lower versus higher PM2 5 concentrations. Based on the overall HR, we estimated that 1 765 820 people aged 65 years · </a:t>
            </a:r>
            <a:endParaRPr lang="en" altLang="zh-CN" dirty="0"/>
          </a:p>
          <a:p>
            <a:r>
              <a:rPr lang="en" altLang="zh-CN" sz="1800" b="1" dirty="0">
                <a:effectLst/>
                <a:latin typeface="ScalaLancetPro"/>
              </a:rPr>
              <a:t>and older in China in 2010 had premature mortality related to PM2·5 exposure. </a:t>
            </a:r>
            <a:endParaRPr lang="en" altLang="zh-CN" dirty="0"/>
          </a:p>
          <a:p>
            <a:r>
              <a:rPr lang="en" altLang="zh-CN" sz="2000" b="1" dirty="0">
                <a:solidFill>
                  <a:srgbClr val="B50042"/>
                </a:solidFill>
                <a:effectLst/>
                <a:latin typeface="Shaker2Lancet"/>
              </a:rPr>
              <a:t>Interpretation</a:t>
            </a:r>
            <a:r>
              <a:rPr lang="en" altLang="zh-CN" sz="1800" b="1" dirty="0">
                <a:solidFill>
                  <a:srgbClr val="B50042"/>
                </a:solidFill>
                <a:effectLst/>
                <a:latin typeface="Shaker2Lancet"/>
              </a:rPr>
              <a:t> </a:t>
            </a:r>
            <a:r>
              <a:rPr lang="en" altLang="zh-CN" sz="1800" b="1" dirty="0">
                <a:effectLst/>
                <a:latin typeface="ScalaLancetPro"/>
              </a:rPr>
              <a:t>Long-term exposure to PM2·5 is associated with an increased risk of all-cause mortality among adults aged 65 years and older in China, but the magnitude of the risk declines as the concentration of PM2 5 increases. 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247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78211"/>
              </p:ext>
            </p:extLst>
          </p:nvPr>
        </p:nvGraphicFramePr>
        <p:xfrm>
          <a:off x="2170444" y="178088"/>
          <a:ext cx="8698523" cy="605103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 – Descript Independent Variable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 descr="地图&#10;&#10;描述已自动生成">
            <a:extLst>
              <a:ext uri="{FF2B5EF4-FFF2-40B4-BE49-F238E27FC236}">
                <a16:creationId xmlns:a16="http://schemas.microsoft.com/office/drawing/2014/main" id="{33EA874A-1CE6-3706-8291-07E389CC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1280258"/>
            <a:ext cx="4699488" cy="38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4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603676"/>
              </p:ext>
            </p:extLst>
          </p:nvPr>
        </p:nvGraphicFramePr>
        <p:xfrm>
          <a:off x="2170444" y="178088"/>
          <a:ext cx="8698523" cy="944880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Reading-Descript study sample and covariates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D138645B-4DD2-1421-C173-3D264BC7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40" y="983517"/>
            <a:ext cx="3055652" cy="48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50096"/>
              </p:ext>
            </p:extLst>
          </p:nvPr>
        </p:nvGraphicFramePr>
        <p:xfrm>
          <a:off x="2170444" y="178088"/>
          <a:ext cx="8698523" cy="944880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 – Report association of X on Y by models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 descr="文本, 表格&#10;&#10;描述已自动生成">
            <a:extLst>
              <a:ext uri="{FF2B5EF4-FFF2-40B4-BE49-F238E27FC236}">
                <a16:creationId xmlns:a16="http://schemas.microsoft.com/office/drawing/2014/main" id="{4F6D4F78-7426-7C7C-738C-C521F3F3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56" y="1055076"/>
            <a:ext cx="6549781" cy="48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0. Study Plan</a:t>
            </a:r>
          </a:p>
        </p:txBody>
      </p:sp>
    </p:spTree>
    <p:extLst>
      <p:ext uri="{BB962C8B-B14F-4D97-AF65-F5344CB8AC3E}">
        <p14:creationId xmlns:p14="http://schemas.microsoft.com/office/powerpoint/2010/main" val="631293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63732"/>
              </p:ext>
            </p:extLst>
          </p:nvPr>
        </p:nvGraphicFramePr>
        <p:xfrm>
          <a:off x="2170444" y="178088"/>
          <a:ext cx="9716756" cy="605103"/>
        </p:xfrm>
        <a:graphic>
          <a:graphicData uri="http://schemas.openxmlformats.org/drawingml/2006/table">
            <a:tbl>
              <a:tblPr/>
              <a:tblGrid>
                <a:gridCol w="971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Reading- ‘stratification’ of X on Y by X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10C8CB2B-78BF-9B6D-6AAC-8621AA3B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35" y="783191"/>
            <a:ext cx="8018096" cy="56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30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01859"/>
              </p:ext>
            </p:extLst>
          </p:nvPr>
        </p:nvGraphicFramePr>
        <p:xfrm>
          <a:off x="2170444" y="178088"/>
          <a:ext cx="8698523" cy="944880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Reading: </a:t>
                      </a:r>
                      <a:r>
                        <a:rPr lang="en-US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Stratification Analyses of </a:t>
                      </a:r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X on Y by Z</a:t>
                      </a:r>
                      <a:endParaRPr lang="en-US" sz="2800" b="1" kern="1200" dirty="0">
                        <a:solidFill>
                          <a:srgbClr val="3561A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1682CA3F-2B63-DD42-74F8-9174A6A6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22" y="574431"/>
            <a:ext cx="3944141" cy="61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1410"/>
              </p:ext>
            </p:extLst>
          </p:nvPr>
        </p:nvGraphicFramePr>
        <p:xfrm>
          <a:off x="2170444" y="178088"/>
          <a:ext cx="10021556" cy="944880"/>
        </p:xfrm>
        <a:graphic>
          <a:graphicData uri="http://schemas.openxmlformats.org/drawingml/2006/table">
            <a:tbl>
              <a:tblPr/>
              <a:tblGrid>
                <a:gridCol w="10021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Reading: </a:t>
                      </a:r>
                      <a:r>
                        <a:rPr lang="en-US" altLang="zh-CN" sz="2800" b="1" kern="1200" dirty="0">
                          <a:solidFill>
                            <a:srgbClr val="3561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 other believe your study is valuable</a:t>
                      </a:r>
                    </a:p>
                    <a:p>
                      <a:pPr algn="l" fontAlgn="t"/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443D57E6-31F2-2958-96AA-F28117CF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89" y="790810"/>
            <a:ext cx="6780822" cy="56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5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3. </a:t>
            </a:r>
            <a:r>
              <a:rPr lang="en-US" altLang="zh-CN" dirty="0">
                <a:solidFill>
                  <a:srgbClr val="003B81"/>
                </a:solidFill>
              </a:rPr>
              <a:t>CLHLS</a:t>
            </a:r>
            <a:endParaRPr lang="en-US" dirty="0">
              <a:solidFill>
                <a:srgbClr val="003B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2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3.1 Introduction</a:t>
            </a:r>
            <a:r>
              <a:rPr lang="zh-CN" altLang="en-US" dirty="0">
                <a:solidFill>
                  <a:srgbClr val="003B81"/>
                </a:solidFill>
              </a:rPr>
              <a:t> </a:t>
            </a:r>
            <a:r>
              <a:rPr lang="en-US" altLang="zh-CN" dirty="0">
                <a:solidFill>
                  <a:srgbClr val="003B81"/>
                </a:solidFill>
              </a:rPr>
              <a:t>of</a:t>
            </a:r>
            <a:r>
              <a:rPr lang="zh-CN" altLang="en-US" dirty="0">
                <a:solidFill>
                  <a:srgbClr val="003B81"/>
                </a:solidFill>
              </a:rPr>
              <a:t> </a:t>
            </a:r>
            <a:r>
              <a:rPr lang="en-US" altLang="zh-CN" dirty="0">
                <a:solidFill>
                  <a:srgbClr val="003B81"/>
                </a:solidFill>
              </a:rPr>
              <a:t>CLHLS : Sample</a:t>
            </a:r>
            <a:endParaRPr lang="en-US" dirty="0">
              <a:solidFill>
                <a:srgbClr val="003B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35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2300" y="1225689"/>
            <a:ext cx="105537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dirty="0"/>
              <a:t>Chinese Longitudinal Healthy Longevity and Happy Family Study (CLHLS-HF) collected longitudinal data coordinated by the Center for Healthy Aging and Development Studies of National School of Development at Peking University. The first 8 waves of this survey study were conducted in 1998, 2000, 2002, 2005, 2008-2009, 2011-2012, 2014 and 2017-2018, in randomly selected about half of the counties and city districts in 23 Chinese provinces. In the 8 waves in 1998-2018, we have conducted face-to-face home-based 113 thousands interviews, including 19.5 thousands centenarians, 26.8 thousands nonagenarians, 29.7 thousands octogenarians, 25.5 thousands younger elders aged 65-79, and 11.3 thousands middle-age adults aged 35-64. The 9th wave is conducted in 2021 and extended as “The Chinese Longitudinal Healthy Longevity and Happy Family Study (CLHLS-HF), through: (1) Adding several family-relevant questions in addition to the initial questionnaire which contained about one-third of the total number of questions; (2) Extending from previously covering 23 to covering 27 (among 31) provinces, municipalities and autonomous regions in China. The 9th wave of CLHLS-HF will be completed in November 2021.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Website: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https://opendata.pku.edu.cn/dataverse/CHADS;jsessionid=99062e80dc232017106347c41247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0F07D-50FD-D096-B1D9-E650D2CBA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02"/>
          <a:stretch/>
        </p:blipFill>
        <p:spPr>
          <a:xfrm>
            <a:off x="2254250" y="199689"/>
            <a:ext cx="7683500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499" y="125983"/>
            <a:ext cx="7886700" cy="543533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Objectives of CLHLS</a:t>
            </a:r>
            <a:endParaRPr lang="zh-CN" altLang="en-US" b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52651" y="879613"/>
            <a:ext cx="8292875" cy="101358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/>
              <a:t>General goal: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2060"/>
                </a:solidFill>
              </a:rPr>
              <a:t>To shed new light on a better understanding of the determinants of healthy longevity of human beings.</a:t>
            </a:r>
            <a:endParaRPr lang="zh-CN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2451279" y="1893197"/>
          <a:ext cx="7897164" cy="491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93627" y="4177211"/>
            <a:ext cx="20425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b="1" dirty="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Specific goals</a:t>
            </a:r>
            <a:endParaRPr lang="zh-CN" altLang="en-US" sz="1700" b="1" dirty="0">
              <a:solidFill>
                <a:srgbClr val="003B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6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未知"/>
          <p:cNvSpPr>
            <a:spLocks/>
          </p:cNvSpPr>
          <p:nvPr/>
        </p:nvSpPr>
        <p:spPr bwMode="auto">
          <a:xfrm>
            <a:off x="6300742" y="799882"/>
            <a:ext cx="1360487" cy="1171575"/>
          </a:xfrm>
          <a:custGeom>
            <a:avLst/>
            <a:gdLst>
              <a:gd name="T0" fmla="*/ 272 w 889"/>
              <a:gd name="T1" fmla="*/ 616 h 754"/>
              <a:gd name="T2" fmla="*/ 322 w 889"/>
              <a:gd name="T3" fmla="*/ 672 h 754"/>
              <a:gd name="T4" fmla="*/ 359 w 889"/>
              <a:gd name="T5" fmla="*/ 664 h 754"/>
              <a:gd name="T6" fmla="*/ 414 w 889"/>
              <a:gd name="T7" fmla="*/ 667 h 754"/>
              <a:gd name="T8" fmla="*/ 464 w 889"/>
              <a:gd name="T9" fmla="*/ 655 h 754"/>
              <a:gd name="T10" fmla="*/ 502 w 889"/>
              <a:gd name="T11" fmla="*/ 699 h 754"/>
              <a:gd name="T12" fmla="*/ 532 w 889"/>
              <a:gd name="T13" fmla="*/ 711 h 754"/>
              <a:gd name="T14" fmla="*/ 568 w 889"/>
              <a:gd name="T15" fmla="*/ 730 h 754"/>
              <a:gd name="T16" fmla="*/ 576 w 889"/>
              <a:gd name="T17" fmla="*/ 687 h 754"/>
              <a:gd name="T18" fmla="*/ 619 w 889"/>
              <a:gd name="T19" fmla="*/ 733 h 754"/>
              <a:gd name="T20" fmla="*/ 653 w 889"/>
              <a:gd name="T21" fmla="*/ 753 h 754"/>
              <a:gd name="T22" fmla="*/ 691 w 889"/>
              <a:gd name="T23" fmla="*/ 711 h 754"/>
              <a:gd name="T24" fmla="*/ 715 w 889"/>
              <a:gd name="T25" fmla="*/ 706 h 754"/>
              <a:gd name="T26" fmla="*/ 754 w 889"/>
              <a:gd name="T27" fmla="*/ 730 h 754"/>
              <a:gd name="T28" fmla="*/ 791 w 889"/>
              <a:gd name="T29" fmla="*/ 730 h 754"/>
              <a:gd name="T30" fmla="*/ 774 w 889"/>
              <a:gd name="T31" fmla="*/ 672 h 754"/>
              <a:gd name="T32" fmla="*/ 762 w 889"/>
              <a:gd name="T33" fmla="*/ 601 h 754"/>
              <a:gd name="T34" fmla="*/ 845 w 889"/>
              <a:gd name="T35" fmla="*/ 570 h 754"/>
              <a:gd name="T36" fmla="*/ 854 w 889"/>
              <a:gd name="T37" fmla="*/ 535 h 754"/>
              <a:gd name="T38" fmla="*/ 867 w 889"/>
              <a:gd name="T39" fmla="*/ 496 h 754"/>
              <a:gd name="T40" fmla="*/ 870 w 889"/>
              <a:gd name="T41" fmla="*/ 359 h 754"/>
              <a:gd name="T42" fmla="*/ 867 w 889"/>
              <a:gd name="T43" fmla="*/ 296 h 754"/>
              <a:gd name="T44" fmla="*/ 862 w 889"/>
              <a:gd name="T45" fmla="*/ 269 h 754"/>
              <a:gd name="T46" fmla="*/ 804 w 889"/>
              <a:gd name="T47" fmla="*/ 308 h 754"/>
              <a:gd name="T48" fmla="*/ 744 w 889"/>
              <a:gd name="T49" fmla="*/ 362 h 754"/>
              <a:gd name="T50" fmla="*/ 636 w 889"/>
              <a:gd name="T51" fmla="*/ 362 h 754"/>
              <a:gd name="T52" fmla="*/ 623 w 889"/>
              <a:gd name="T53" fmla="*/ 323 h 754"/>
              <a:gd name="T54" fmla="*/ 587 w 889"/>
              <a:gd name="T55" fmla="*/ 296 h 754"/>
              <a:gd name="T56" fmla="*/ 514 w 889"/>
              <a:gd name="T57" fmla="*/ 281 h 754"/>
              <a:gd name="T58" fmla="*/ 456 w 889"/>
              <a:gd name="T59" fmla="*/ 273 h 754"/>
              <a:gd name="T60" fmla="*/ 409 w 889"/>
              <a:gd name="T61" fmla="*/ 242 h 754"/>
              <a:gd name="T62" fmla="*/ 385 w 889"/>
              <a:gd name="T63" fmla="*/ 203 h 754"/>
              <a:gd name="T64" fmla="*/ 346 w 889"/>
              <a:gd name="T65" fmla="*/ 159 h 754"/>
              <a:gd name="T66" fmla="*/ 304 w 889"/>
              <a:gd name="T67" fmla="*/ 93 h 754"/>
              <a:gd name="T68" fmla="*/ 259 w 889"/>
              <a:gd name="T69" fmla="*/ 27 h 754"/>
              <a:gd name="T70" fmla="*/ 179 w 889"/>
              <a:gd name="T71" fmla="*/ 15 h 754"/>
              <a:gd name="T72" fmla="*/ 94 w 889"/>
              <a:gd name="T73" fmla="*/ 0 h 754"/>
              <a:gd name="T74" fmla="*/ 3 w 889"/>
              <a:gd name="T75" fmla="*/ 39 h 754"/>
              <a:gd name="T76" fmla="*/ 0 w 889"/>
              <a:gd name="T77" fmla="*/ 109 h 754"/>
              <a:gd name="T78" fmla="*/ 42 w 889"/>
              <a:gd name="T79" fmla="*/ 132 h 754"/>
              <a:gd name="T80" fmla="*/ 91 w 889"/>
              <a:gd name="T81" fmla="*/ 125 h 754"/>
              <a:gd name="T82" fmla="*/ 99 w 889"/>
              <a:gd name="T83" fmla="*/ 171 h 754"/>
              <a:gd name="T84" fmla="*/ 162 w 889"/>
              <a:gd name="T85" fmla="*/ 199 h 754"/>
              <a:gd name="T86" fmla="*/ 196 w 889"/>
              <a:gd name="T87" fmla="*/ 183 h 754"/>
              <a:gd name="T88" fmla="*/ 304 w 889"/>
              <a:gd name="T89" fmla="*/ 187 h 754"/>
              <a:gd name="T90" fmla="*/ 288 w 889"/>
              <a:gd name="T91" fmla="*/ 320 h 754"/>
              <a:gd name="T92" fmla="*/ 272 w 889"/>
              <a:gd name="T93" fmla="*/ 359 h 754"/>
              <a:gd name="T94" fmla="*/ 267 w 889"/>
              <a:gd name="T95" fmla="*/ 445 h 754"/>
              <a:gd name="T96" fmla="*/ 242 w 889"/>
              <a:gd name="T97" fmla="*/ 425 h 754"/>
              <a:gd name="T98" fmla="*/ 188 w 889"/>
              <a:gd name="T99" fmla="*/ 503 h 754"/>
              <a:gd name="T100" fmla="*/ 167 w 889"/>
              <a:gd name="T101" fmla="*/ 543 h 754"/>
              <a:gd name="T102" fmla="*/ 242 w 889"/>
              <a:gd name="T103" fmla="*/ 566 h 754"/>
              <a:gd name="T104" fmla="*/ 242 w 889"/>
              <a:gd name="T105" fmla="*/ 582 h 754"/>
              <a:gd name="T106" fmla="*/ 212 w 889"/>
              <a:gd name="T107" fmla="*/ 61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9" h="754">
                <a:moveTo>
                  <a:pt x="225" y="625"/>
                </a:moveTo>
                <a:lnTo>
                  <a:pt x="272" y="616"/>
                </a:lnTo>
                <a:lnTo>
                  <a:pt x="292" y="652"/>
                </a:lnTo>
                <a:lnTo>
                  <a:pt x="322" y="672"/>
                </a:lnTo>
                <a:lnTo>
                  <a:pt x="343" y="664"/>
                </a:lnTo>
                <a:lnTo>
                  <a:pt x="359" y="664"/>
                </a:lnTo>
                <a:lnTo>
                  <a:pt x="389" y="648"/>
                </a:lnTo>
                <a:lnTo>
                  <a:pt x="414" y="667"/>
                </a:lnTo>
                <a:lnTo>
                  <a:pt x="426" y="672"/>
                </a:lnTo>
                <a:lnTo>
                  <a:pt x="464" y="655"/>
                </a:lnTo>
                <a:lnTo>
                  <a:pt x="489" y="672"/>
                </a:lnTo>
                <a:lnTo>
                  <a:pt x="502" y="699"/>
                </a:lnTo>
                <a:lnTo>
                  <a:pt x="524" y="699"/>
                </a:lnTo>
                <a:lnTo>
                  <a:pt x="532" y="711"/>
                </a:lnTo>
                <a:lnTo>
                  <a:pt x="560" y="738"/>
                </a:lnTo>
                <a:lnTo>
                  <a:pt x="568" y="730"/>
                </a:lnTo>
                <a:lnTo>
                  <a:pt x="565" y="699"/>
                </a:lnTo>
                <a:lnTo>
                  <a:pt x="576" y="687"/>
                </a:lnTo>
                <a:lnTo>
                  <a:pt x="598" y="726"/>
                </a:lnTo>
                <a:lnTo>
                  <a:pt x="619" y="733"/>
                </a:lnTo>
                <a:lnTo>
                  <a:pt x="636" y="753"/>
                </a:lnTo>
                <a:lnTo>
                  <a:pt x="653" y="753"/>
                </a:lnTo>
                <a:lnTo>
                  <a:pt x="657" y="742"/>
                </a:lnTo>
                <a:lnTo>
                  <a:pt x="691" y="711"/>
                </a:lnTo>
                <a:lnTo>
                  <a:pt x="702" y="718"/>
                </a:lnTo>
                <a:lnTo>
                  <a:pt x="715" y="706"/>
                </a:lnTo>
                <a:lnTo>
                  <a:pt x="724" y="723"/>
                </a:lnTo>
                <a:lnTo>
                  <a:pt x="754" y="730"/>
                </a:lnTo>
                <a:lnTo>
                  <a:pt x="774" y="730"/>
                </a:lnTo>
                <a:lnTo>
                  <a:pt x="791" y="730"/>
                </a:lnTo>
                <a:lnTo>
                  <a:pt x="778" y="718"/>
                </a:lnTo>
                <a:lnTo>
                  <a:pt x="774" y="672"/>
                </a:lnTo>
                <a:lnTo>
                  <a:pt x="741" y="621"/>
                </a:lnTo>
                <a:lnTo>
                  <a:pt x="762" y="601"/>
                </a:lnTo>
                <a:lnTo>
                  <a:pt x="778" y="570"/>
                </a:lnTo>
                <a:lnTo>
                  <a:pt x="845" y="570"/>
                </a:lnTo>
                <a:lnTo>
                  <a:pt x="859" y="558"/>
                </a:lnTo>
                <a:lnTo>
                  <a:pt x="854" y="535"/>
                </a:lnTo>
                <a:lnTo>
                  <a:pt x="870" y="511"/>
                </a:lnTo>
                <a:lnTo>
                  <a:pt x="867" y="496"/>
                </a:lnTo>
                <a:lnTo>
                  <a:pt x="870" y="476"/>
                </a:lnTo>
                <a:lnTo>
                  <a:pt x="870" y="359"/>
                </a:lnTo>
                <a:lnTo>
                  <a:pt x="888" y="320"/>
                </a:lnTo>
                <a:lnTo>
                  <a:pt x="867" y="296"/>
                </a:lnTo>
                <a:lnTo>
                  <a:pt x="870" y="281"/>
                </a:lnTo>
                <a:lnTo>
                  <a:pt x="862" y="269"/>
                </a:lnTo>
                <a:lnTo>
                  <a:pt x="833" y="277"/>
                </a:lnTo>
                <a:lnTo>
                  <a:pt x="804" y="308"/>
                </a:lnTo>
                <a:lnTo>
                  <a:pt x="774" y="323"/>
                </a:lnTo>
                <a:lnTo>
                  <a:pt x="744" y="362"/>
                </a:lnTo>
                <a:lnTo>
                  <a:pt x="670" y="386"/>
                </a:lnTo>
                <a:lnTo>
                  <a:pt x="636" y="362"/>
                </a:lnTo>
                <a:lnTo>
                  <a:pt x="639" y="347"/>
                </a:lnTo>
                <a:lnTo>
                  <a:pt x="623" y="323"/>
                </a:lnTo>
                <a:lnTo>
                  <a:pt x="615" y="296"/>
                </a:lnTo>
                <a:lnTo>
                  <a:pt x="587" y="296"/>
                </a:lnTo>
                <a:lnTo>
                  <a:pt x="535" y="273"/>
                </a:lnTo>
                <a:lnTo>
                  <a:pt x="514" y="281"/>
                </a:lnTo>
                <a:lnTo>
                  <a:pt x="489" y="269"/>
                </a:lnTo>
                <a:lnTo>
                  <a:pt x="456" y="273"/>
                </a:lnTo>
                <a:lnTo>
                  <a:pt x="426" y="265"/>
                </a:lnTo>
                <a:lnTo>
                  <a:pt x="409" y="242"/>
                </a:lnTo>
                <a:lnTo>
                  <a:pt x="389" y="222"/>
                </a:lnTo>
                <a:lnTo>
                  <a:pt x="385" y="203"/>
                </a:lnTo>
                <a:lnTo>
                  <a:pt x="359" y="179"/>
                </a:lnTo>
                <a:lnTo>
                  <a:pt x="346" y="159"/>
                </a:lnTo>
                <a:lnTo>
                  <a:pt x="314" y="117"/>
                </a:lnTo>
                <a:lnTo>
                  <a:pt x="304" y="93"/>
                </a:lnTo>
                <a:lnTo>
                  <a:pt x="267" y="50"/>
                </a:lnTo>
                <a:lnTo>
                  <a:pt x="259" y="27"/>
                </a:lnTo>
                <a:lnTo>
                  <a:pt x="212" y="8"/>
                </a:lnTo>
                <a:lnTo>
                  <a:pt x="179" y="15"/>
                </a:lnTo>
                <a:lnTo>
                  <a:pt x="154" y="11"/>
                </a:lnTo>
                <a:lnTo>
                  <a:pt x="94" y="0"/>
                </a:lnTo>
                <a:lnTo>
                  <a:pt x="20" y="27"/>
                </a:lnTo>
                <a:lnTo>
                  <a:pt x="3" y="39"/>
                </a:lnTo>
                <a:lnTo>
                  <a:pt x="20" y="59"/>
                </a:lnTo>
                <a:lnTo>
                  <a:pt x="0" y="109"/>
                </a:lnTo>
                <a:lnTo>
                  <a:pt x="8" y="113"/>
                </a:lnTo>
                <a:lnTo>
                  <a:pt x="42" y="132"/>
                </a:lnTo>
                <a:lnTo>
                  <a:pt x="58" y="105"/>
                </a:lnTo>
                <a:lnTo>
                  <a:pt x="91" y="125"/>
                </a:lnTo>
                <a:lnTo>
                  <a:pt x="86" y="137"/>
                </a:lnTo>
                <a:lnTo>
                  <a:pt x="99" y="171"/>
                </a:lnTo>
                <a:lnTo>
                  <a:pt x="121" y="191"/>
                </a:lnTo>
                <a:lnTo>
                  <a:pt x="162" y="199"/>
                </a:lnTo>
                <a:lnTo>
                  <a:pt x="171" y="187"/>
                </a:lnTo>
                <a:lnTo>
                  <a:pt x="196" y="183"/>
                </a:lnTo>
                <a:lnTo>
                  <a:pt x="242" y="148"/>
                </a:lnTo>
                <a:lnTo>
                  <a:pt x="304" y="187"/>
                </a:lnTo>
                <a:lnTo>
                  <a:pt x="283" y="265"/>
                </a:lnTo>
                <a:lnTo>
                  <a:pt x="288" y="320"/>
                </a:lnTo>
                <a:lnTo>
                  <a:pt x="288" y="352"/>
                </a:lnTo>
                <a:lnTo>
                  <a:pt x="272" y="359"/>
                </a:lnTo>
                <a:lnTo>
                  <a:pt x="272" y="449"/>
                </a:lnTo>
                <a:lnTo>
                  <a:pt x="267" y="445"/>
                </a:lnTo>
                <a:lnTo>
                  <a:pt x="251" y="425"/>
                </a:lnTo>
                <a:lnTo>
                  <a:pt x="242" y="425"/>
                </a:lnTo>
                <a:lnTo>
                  <a:pt x="238" y="433"/>
                </a:lnTo>
                <a:lnTo>
                  <a:pt x="188" y="503"/>
                </a:lnTo>
                <a:lnTo>
                  <a:pt x="162" y="531"/>
                </a:lnTo>
                <a:lnTo>
                  <a:pt x="167" y="543"/>
                </a:lnTo>
                <a:lnTo>
                  <a:pt x="217" y="574"/>
                </a:lnTo>
                <a:lnTo>
                  <a:pt x="242" y="566"/>
                </a:lnTo>
                <a:lnTo>
                  <a:pt x="247" y="574"/>
                </a:lnTo>
                <a:lnTo>
                  <a:pt x="242" y="582"/>
                </a:lnTo>
                <a:lnTo>
                  <a:pt x="217" y="594"/>
                </a:lnTo>
                <a:lnTo>
                  <a:pt x="212" y="613"/>
                </a:lnTo>
                <a:lnTo>
                  <a:pt x="225" y="625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5" name="未知"/>
          <p:cNvSpPr>
            <a:spLocks/>
          </p:cNvSpPr>
          <p:nvPr/>
        </p:nvSpPr>
        <p:spPr bwMode="auto">
          <a:xfrm>
            <a:off x="6346779" y="2115920"/>
            <a:ext cx="695325" cy="625475"/>
          </a:xfrm>
          <a:custGeom>
            <a:avLst/>
            <a:gdLst>
              <a:gd name="T0" fmla="*/ 372 w 454"/>
              <a:gd name="T1" fmla="*/ 281 h 403"/>
              <a:gd name="T2" fmla="*/ 424 w 454"/>
              <a:gd name="T3" fmla="*/ 215 h 403"/>
              <a:gd name="T4" fmla="*/ 453 w 454"/>
              <a:gd name="T5" fmla="*/ 183 h 403"/>
              <a:gd name="T6" fmla="*/ 448 w 454"/>
              <a:gd name="T7" fmla="*/ 152 h 403"/>
              <a:gd name="T8" fmla="*/ 414 w 454"/>
              <a:gd name="T9" fmla="*/ 117 h 403"/>
              <a:gd name="T10" fmla="*/ 410 w 454"/>
              <a:gd name="T11" fmla="*/ 90 h 403"/>
              <a:gd name="T12" fmla="*/ 351 w 454"/>
              <a:gd name="T13" fmla="*/ 15 h 403"/>
              <a:gd name="T14" fmla="*/ 351 w 454"/>
              <a:gd name="T15" fmla="*/ 23 h 403"/>
              <a:gd name="T16" fmla="*/ 339 w 454"/>
              <a:gd name="T17" fmla="*/ 35 h 403"/>
              <a:gd name="T18" fmla="*/ 314 w 454"/>
              <a:gd name="T19" fmla="*/ 8 h 403"/>
              <a:gd name="T20" fmla="*/ 280 w 454"/>
              <a:gd name="T21" fmla="*/ 0 h 403"/>
              <a:gd name="T22" fmla="*/ 280 w 454"/>
              <a:gd name="T23" fmla="*/ 8 h 403"/>
              <a:gd name="T24" fmla="*/ 280 w 454"/>
              <a:gd name="T25" fmla="*/ 23 h 403"/>
              <a:gd name="T26" fmla="*/ 264 w 454"/>
              <a:gd name="T27" fmla="*/ 35 h 403"/>
              <a:gd name="T28" fmla="*/ 235 w 454"/>
              <a:gd name="T29" fmla="*/ 62 h 403"/>
              <a:gd name="T30" fmla="*/ 204 w 454"/>
              <a:gd name="T31" fmla="*/ 62 h 403"/>
              <a:gd name="T32" fmla="*/ 193 w 454"/>
              <a:gd name="T33" fmla="*/ 81 h 403"/>
              <a:gd name="T34" fmla="*/ 180 w 454"/>
              <a:gd name="T35" fmla="*/ 81 h 403"/>
              <a:gd name="T36" fmla="*/ 159 w 454"/>
              <a:gd name="T37" fmla="*/ 101 h 403"/>
              <a:gd name="T38" fmla="*/ 146 w 454"/>
              <a:gd name="T39" fmla="*/ 101 h 403"/>
              <a:gd name="T40" fmla="*/ 121 w 454"/>
              <a:gd name="T41" fmla="*/ 125 h 403"/>
              <a:gd name="T42" fmla="*/ 105 w 454"/>
              <a:gd name="T43" fmla="*/ 129 h 403"/>
              <a:gd name="T44" fmla="*/ 70 w 454"/>
              <a:gd name="T45" fmla="*/ 179 h 403"/>
              <a:gd name="T46" fmla="*/ 46 w 454"/>
              <a:gd name="T47" fmla="*/ 148 h 403"/>
              <a:gd name="T48" fmla="*/ 25 w 454"/>
              <a:gd name="T49" fmla="*/ 132 h 403"/>
              <a:gd name="T50" fmla="*/ 12 w 454"/>
              <a:gd name="T51" fmla="*/ 144 h 403"/>
              <a:gd name="T52" fmla="*/ 25 w 454"/>
              <a:gd name="T53" fmla="*/ 210 h 403"/>
              <a:gd name="T54" fmla="*/ 12 w 454"/>
              <a:gd name="T55" fmla="*/ 234 h 403"/>
              <a:gd name="T56" fmla="*/ 0 w 454"/>
              <a:gd name="T57" fmla="*/ 265 h 403"/>
              <a:gd name="T58" fmla="*/ 34 w 454"/>
              <a:gd name="T59" fmla="*/ 288 h 403"/>
              <a:gd name="T60" fmla="*/ 54 w 454"/>
              <a:gd name="T61" fmla="*/ 288 h 403"/>
              <a:gd name="T62" fmla="*/ 78 w 454"/>
              <a:gd name="T63" fmla="*/ 320 h 403"/>
              <a:gd name="T64" fmla="*/ 96 w 454"/>
              <a:gd name="T65" fmla="*/ 312 h 403"/>
              <a:gd name="T66" fmla="*/ 125 w 454"/>
              <a:gd name="T67" fmla="*/ 281 h 403"/>
              <a:gd name="T68" fmla="*/ 151 w 454"/>
              <a:gd name="T69" fmla="*/ 234 h 403"/>
              <a:gd name="T70" fmla="*/ 201 w 454"/>
              <a:gd name="T71" fmla="*/ 226 h 403"/>
              <a:gd name="T72" fmla="*/ 231 w 454"/>
              <a:gd name="T73" fmla="*/ 254 h 403"/>
              <a:gd name="T74" fmla="*/ 209 w 454"/>
              <a:gd name="T75" fmla="*/ 296 h 403"/>
              <a:gd name="T76" fmla="*/ 180 w 454"/>
              <a:gd name="T77" fmla="*/ 339 h 403"/>
              <a:gd name="T78" fmla="*/ 204 w 454"/>
              <a:gd name="T79" fmla="*/ 354 h 403"/>
              <a:gd name="T80" fmla="*/ 204 w 454"/>
              <a:gd name="T81" fmla="*/ 378 h 403"/>
              <a:gd name="T82" fmla="*/ 184 w 454"/>
              <a:gd name="T83" fmla="*/ 393 h 403"/>
              <a:gd name="T84" fmla="*/ 188 w 454"/>
              <a:gd name="T85" fmla="*/ 402 h 403"/>
              <a:gd name="T86" fmla="*/ 221 w 454"/>
              <a:gd name="T87" fmla="*/ 386 h 403"/>
              <a:gd name="T88" fmla="*/ 272 w 454"/>
              <a:gd name="T89" fmla="*/ 324 h 403"/>
              <a:gd name="T90" fmla="*/ 347 w 454"/>
              <a:gd name="T91" fmla="*/ 285 h 403"/>
              <a:gd name="T92" fmla="*/ 372 w 454"/>
              <a:gd name="T93" fmla="*/ 281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4" h="403">
                <a:moveTo>
                  <a:pt x="372" y="281"/>
                </a:moveTo>
                <a:lnTo>
                  <a:pt x="424" y="215"/>
                </a:lnTo>
                <a:lnTo>
                  <a:pt x="453" y="183"/>
                </a:lnTo>
                <a:lnTo>
                  <a:pt x="448" y="152"/>
                </a:lnTo>
                <a:lnTo>
                  <a:pt x="414" y="117"/>
                </a:lnTo>
                <a:lnTo>
                  <a:pt x="410" y="90"/>
                </a:lnTo>
                <a:lnTo>
                  <a:pt x="351" y="15"/>
                </a:lnTo>
                <a:lnTo>
                  <a:pt x="351" y="23"/>
                </a:lnTo>
                <a:lnTo>
                  <a:pt x="339" y="35"/>
                </a:lnTo>
                <a:lnTo>
                  <a:pt x="314" y="8"/>
                </a:lnTo>
                <a:lnTo>
                  <a:pt x="280" y="0"/>
                </a:lnTo>
                <a:lnTo>
                  <a:pt x="280" y="8"/>
                </a:lnTo>
                <a:lnTo>
                  <a:pt x="280" y="23"/>
                </a:lnTo>
                <a:lnTo>
                  <a:pt x="264" y="35"/>
                </a:lnTo>
                <a:lnTo>
                  <a:pt x="235" y="62"/>
                </a:lnTo>
                <a:lnTo>
                  <a:pt x="204" y="62"/>
                </a:lnTo>
                <a:lnTo>
                  <a:pt x="193" y="81"/>
                </a:lnTo>
                <a:lnTo>
                  <a:pt x="180" y="81"/>
                </a:lnTo>
                <a:lnTo>
                  <a:pt x="159" y="101"/>
                </a:lnTo>
                <a:lnTo>
                  <a:pt x="146" y="101"/>
                </a:lnTo>
                <a:lnTo>
                  <a:pt x="121" y="125"/>
                </a:lnTo>
                <a:lnTo>
                  <a:pt x="105" y="129"/>
                </a:lnTo>
                <a:lnTo>
                  <a:pt x="70" y="179"/>
                </a:lnTo>
                <a:lnTo>
                  <a:pt x="46" y="148"/>
                </a:lnTo>
                <a:lnTo>
                  <a:pt x="25" y="132"/>
                </a:lnTo>
                <a:lnTo>
                  <a:pt x="12" y="144"/>
                </a:lnTo>
                <a:lnTo>
                  <a:pt x="25" y="210"/>
                </a:lnTo>
                <a:lnTo>
                  <a:pt x="12" y="234"/>
                </a:lnTo>
                <a:lnTo>
                  <a:pt x="0" y="265"/>
                </a:lnTo>
                <a:lnTo>
                  <a:pt x="34" y="288"/>
                </a:lnTo>
                <a:lnTo>
                  <a:pt x="54" y="288"/>
                </a:lnTo>
                <a:lnTo>
                  <a:pt x="78" y="320"/>
                </a:lnTo>
                <a:lnTo>
                  <a:pt x="96" y="312"/>
                </a:lnTo>
                <a:lnTo>
                  <a:pt x="125" y="281"/>
                </a:lnTo>
                <a:lnTo>
                  <a:pt x="151" y="234"/>
                </a:lnTo>
                <a:lnTo>
                  <a:pt x="201" y="226"/>
                </a:lnTo>
                <a:lnTo>
                  <a:pt x="231" y="254"/>
                </a:lnTo>
                <a:lnTo>
                  <a:pt x="209" y="296"/>
                </a:lnTo>
                <a:lnTo>
                  <a:pt x="180" y="339"/>
                </a:lnTo>
                <a:lnTo>
                  <a:pt x="204" y="354"/>
                </a:lnTo>
                <a:lnTo>
                  <a:pt x="204" y="378"/>
                </a:lnTo>
                <a:lnTo>
                  <a:pt x="184" y="393"/>
                </a:lnTo>
                <a:lnTo>
                  <a:pt x="188" y="402"/>
                </a:lnTo>
                <a:lnTo>
                  <a:pt x="221" y="386"/>
                </a:lnTo>
                <a:lnTo>
                  <a:pt x="272" y="324"/>
                </a:lnTo>
                <a:lnTo>
                  <a:pt x="347" y="285"/>
                </a:lnTo>
                <a:lnTo>
                  <a:pt x="372" y="281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" name="未知"/>
          <p:cNvSpPr>
            <a:spLocks/>
          </p:cNvSpPr>
          <p:nvPr/>
        </p:nvSpPr>
        <p:spPr bwMode="auto">
          <a:xfrm>
            <a:off x="6346779" y="2115920"/>
            <a:ext cx="695325" cy="625475"/>
          </a:xfrm>
          <a:custGeom>
            <a:avLst/>
            <a:gdLst>
              <a:gd name="T0" fmla="*/ 372 w 454"/>
              <a:gd name="T1" fmla="*/ 281 h 403"/>
              <a:gd name="T2" fmla="*/ 424 w 454"/>
              <a:gd name="T3" fmla="*/ 215 h 403"/>
              <a:gd name="T4" fmla="*/ 453 w 454"/>
              <a:gd name="T5" fmla="*/ 183 h 403"/>
              <a:gd name="T6" fmla="*/ 448 w 454"/>
              <a:gd name="T7" fmla="*/ 152 h 403"/>
              <a:gd name="T8" fmla="*/ 414 w 454"/>
              <a:gd name="T9" fmla="*/ 117 h 403"/>
              <a:gd name="T10" fmla="*/ 410 w 454"/>
              <a:gd name="T11" fmla="*/ 90 h 403"/>
              <a:gd name="T12" fmla="*/ 351 w 454"/>
              <a:gd name="T13" fmla="*/ 15 h 403"/>
              <a:gd name="T14" fmla="*/ 351 w 454"/>
              <a:gd name="T15" fmla="*/ 23 h 403"/>
              <a:gd name="T16" fmla="*/ 339 w 454"/>
              <a:gd name="T17" fmla="*/ 35 h 403"/>
              <a:gd name="T18" fmla="*/ 314 w 454"/>
              <a:gd name="T19" fmla="*/ 8 h 403"/>
              <a:gd name="T20" fmla="*/ 280 w 454"/>
              <a:gd name="T21" fmla="*/ 0 h 403"/>
              <a:gd name="T22" fmla="*/ 280 w 454"/>
              <a:gd name="T23" fmla="*/ 8 h 403"/>
              <a:gd name="T24" fmla="*/ 280 w 454"/>
              <a:gd name="T25" fmla="*/ 23 h 403"/>
              <a:gd name="T26" fmla="*/ 264 w 454"/>
              <a:gd name="T27" fmla="*/ 35 h 403"/>
              <a:gd name="T28" fmla="*/ 235 w 454"/>
              <a:gd name="T29" fmla="*/ 62 h 403"/>
              <a:gd name="T30" fmla="*/ 204 w 454"/>
              <a:gd name="T31" fmla="*/ 62 h 403"/>
              <a:gd name="T32" fmla="*/ 193 w 454"/>
              <a:gd name="T33" fmla="*/ 81 h 403"/>
              <a:gd name="T34" fmla="*/ 180 w 454"/>
              <a:gd name="T35" fmla="*/ 81 h 403"/>
              <a:gd name="T36" fmla="*/ 159 w 454"/>
              <a:gd name="T37" fmla="*/ 101 h 403"/>
              <a:gd name="T38" fmla="*/ 146 w 454"/>
              <a:gd name="T39" fmla="*/ 101 h 403"/>
              <a:gd name="T40" fmla="*/ 121 w 454"/>
              <a:gd name="T41" fmla="*/ 125 h 403"/>
              <a:gd name="T42" fmla="*/ 105 w 454"/>
              <a:gd name="T43" fmla="*/ 129 h 403"/>
              <a:gd name="T44" fmla="*/ 70 w 454"/>
              <a:gd name="T45" fmla="*/ 179 h 403"/>
              <a:gd name="T46" fmla="*/ 46 w 454"/>
              <a:gd name="T47" fmla="*/ 148 h 403"/>
              <a:gd name="T48" fmla="*/ 25 w 454"/>
              <a:gd name="T49" fmla="*/ 132 h 403"/>
              <a:gd name="T50" fmla="*/ 12 w 454"/>
              <a:gd name="T51" fmla="*/ 144 h 403"/>
              <a:gd name="T52" fmla="*/ 25 w 454"/>
              <a:gd name="T53" fmla="*/ 210 h 403"/>
              <a:gd name="T54" fmla="*/ 12 w 454"/>
              <a:gd name="T55" fmla="*/ 234 h 403"/>
              <a:gd name="T56" fmla="*/ 0 w 454"/>
              <a:gd name="T57" fmla="*/ 265 h 403"/>
              <a:gd name="T58" fmla="*/ 34 w 454"/>
              <a:gd name="T59" fmla="*/ 288 h 403"/>
              <a:gd name="T60" fmla="*/ 54 w 454"/>
              <a:gd name="T61" fmla="*/ 288 h 403"/>
              <a:gd name="T62" fmla="*/ 78 w 454"/>
              <a:gd name="T63" fmla="*/ 320 h 403"/>
              <a:gd name="T64" fmla="*/ 96 w 454"/>
              <a:gd name="T65" fmla="*/ 312 h 403"/>
              <a:gd name="T66" fmla="*/ 125 w 454"/>
              <a:gd name="T67" fmla="*/ 281 h 403"/>
              <a:gd name="T68" fmla="*/ 151 w 454"/>
              <a:gd name="T69" fmla="*/ 234 h 403"/>
              <a:gd name="T70" fmla="*/ 201 w 454"/>
              <a:gd name="T71" fmla="*/ 226 h 403"/>
              <a:gd name="T72" fmla="*/ 231 w 454"/>
              <a:gd name="T73" fmla="*/ 254 h 403"/>
              <a:gd name="T74" fmla="*/ 209 w 454"/>
              <a:gd name="T75" fmla="*/ 296 h 403"/>
              <a:gd name="T76" fmla="*/ 180 w 454"/>
              <a:gd name="T77" fmla="*/ 339 h 403"/>
              <a:gd name="T78" fmla="*/ 204 w 454"/>
              <a:gd name="T79" fmla="*/ 354 h 403"/>
              <a:gd name="T80" fmla="*/ 204 w 454"/>
              <a:gd name="T81" fmla="*/ 378 h 403"/>
              <a:gd name="T82" fmla="*/ 184 w 454"/>
              <a:gd name="T83" fmla="*/ 393 h 403"/>
              <a:gd name="T84" fmla="*/ 188 w 454"/>
              <a:gd name="T85" fmla="*/ 402 h 403"/>
              <a:gd name="T86" fmla="*/ 221 w 454"/>
              <a:gd name="T87" fmla="*/ 386 h 403"/>
              <a:gd name="T88" fmla="*/ 272 w 454"/>
              <a:gd name="T89" fmla="*/ 324 h 403"/>
              <a:gd name="T90" fmla="*/ 347 w 454"/>
              <a:gd name="T91" fmla="*/ 285 h 403"/>
              <a:gd name="T92" fmla="*/ 372 w 454"/>
              <a:gd name="T93" fmla="*/ 281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4" h="403">
                <a:moveTo>
                  <a:pt x="372" y="281"/>
                </a:moveTo>
                <a:lnTo>
                  <a:pt x="424" y="215"/>
                </a:lnTo>
                <a:lnTo>
                  <a:pt x="453" y="183"/>
                </a:lnTo>
                <a:lnTo>
                  <a:pt x="448" y="152"/>
                </a:lnTo>
                <a:lnTo>
                  <a:pt x="414" y="117"/>
                </a:lnTo>
                <a:lnTo>
                  <a:pt x="410" y="90"/>
                </a:lnTo>
                <a:lnTo>
                  <a:pt x="351" y="15"/>
                </a:lnTo>
                <a:lnTo>
                  <a:pt x="351" y="23"/>
                </a:lnTo>
                <a:lnTo>
                  <a:pt x="339" y="35"/>
                </a:lnTo>
                <a:lnTo>
                  <a:pt x="314" y="8"/>
                </a:lnTo>
                <a:lnTo>
                  <a:pt x="280" y="0"/>
                </a:lnTo>
                <a:lnTo>
                  <a:pt x="280" y="8"/>
                </a:lnTo>
                <a:lnTo>
                  <a:pt x="280" y="23"/>
                </a:lnTo>
                <a:lnTo>
                  <a:pt x="264" y="35"/>
                </a:lnTo>
                <a:lnTo>
                  <a:pt x="235" y="62"/>
                </a:lnTo>
                <a:lnTo>
                  <a:pt x="204" y="62"/>
                </a:lnTo>
                <a:lnTo>
                  <a:pt x="193" y="81"/>
                </a:lnTo>
                <a:lnTo>
                  <a:pt x="180" y="81"/>
                </a:lnTo>
                <a:lnTo>
                  <a:pt x="159" y="101"/>
                </a:lnTo>
                <a:lnTo>
                  <a:pt x="146" y="101"/>
                </a:lnTo>
                <a:lnTo>
                  <a:pt x="121" y="125"/>
                </a:lnTo>
                <a:lnTo>
                  <a:pt x="105" y="129"/>
                </a:lnTo>
                <a:lnTo>
                  <a:pt x="70" y="179"/>
                </a:lnTo>
                <a:lnTo>
                  <a:pt x="46" y="148"/>
                </a:lnTo>
                <a:lnTo>
                  <a:pt x="25" y="132"/>
                </a:lnTo>
                <a:lnTo>
                  <a:pt x="12" y="144"/>
                </a:lnTo>
                <a:lnTo>
                  <a:pt x="25" y="210"/>
                </a:lnTo>
                <a:lnTo>
                  <a:pt x="12" y="234"/>
                </a:lnTo>
                <a:lnTo>
                  <a:pt x="0" y="265"/>
                </a:lnTo>
                <a:lnTo>
                  <a:pt x="34" y="288"/>
                </a:lnTo>
                <a:lnTo>
                  <a:pt x="54" y="288"/>
                </a:lnTo>
                <a:lnTo>
                  <a:pt x="78" y="320"/>
                </a:lnTo>
                <a:lnTo>
                  <a:pt x="96" y="312"/>
                </a:lnTo>
                <a:lnTo>
                  <a:pt x="125" y="281"/>
                </a:lnTo>
                <a:lnTo>
                  <a:pt x="151" y="234"/>
                </a:lnTo>
                <a:lnTo>
                  <a:pt x="201" y="226"/>
                </a:lnTo>
                <a:lnTo>
                  <a:pt x="231" y="254"/>
                </a:lnTo>
                <a:lnTo>
                  <a:pt x="209" y="296"/>
                </a:lnTo>
                <a:lnTo>
                  <a:pt x="180" y="339"/>
                </a:lnTo>
                <a:lnTo>
                  <a:pt x="204" y="354"/>
                </a:lnTo>
                <a:lnTo>
                  <a:pt x="204" y="378"/>
                </a:lnTo>
                <a:lnTo>
                  <a:pt x="184" y="393"/>
                </a:lnTo>
                <a:lnTo>
                  <a:pt x="188" y="402"/>
                </a:lnTo>
                <a:lnTo>
                  <a:pt x="221" y="386"/>
                </a:lnTo>
                <a:lnTo>
                  <a:pt x="272" y="324"/>
                </a:lnTo>
                <a:lnTo>
                  <a:pt x="347" y="285"/>
                </a:lnTo>
                <a:lnTo>
                  <a:pt x="372" y="281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7" name="未知"/>
          <p:cNvSpPr>
            <a:spLocks/>
          </p:cNvSpPr>
          <p:nvPr/>
        </p:nvSpPr>
        <p:spPr bwMode="auto">
          <a:xfrm>
            <a:off x="6521404" y="1761906"/>
            <a:ext cx="1000125" cy="647700"/>
          </a:xfrm>
          <a:custGeom>
            <a:avLst/>
            <a:gdLst>
              <a:gd name="T0" fmla="*/ 629 w 651"/>
              <a:gd name="T1" fmla="*/ 114 h 416"/>
              <a:gd name="T2" fmla="*/ 577 w 651"/>
              <a:gd name="T3" fmla="*/ 106 h 416"/>
              <a:gd name="T4" fmla="*/ 557 w 651"/>
              <a:gd name="T5" fmla="*/ 102 h 416"/>
              <a:gd name="T6" fmla="*/ 511 w 651"/>
              <a:gd name="T7" fmla="*/ 126 h 416"/>
              <a:gd name="T8" fmla="*/ 490 w 651"/>
              <a:gd name="T9" fmla="*/ 137 h 416"/>
              <a:gd name="T10" fmla="*/ 452 w 651"/>
              <a:gd name="T11" fmla="*/ 110 h 416"/>
              <a:gd name="T12" fmla="*/ 418 w 651"/>
              <a:gd name="T13" fmla="*/ 83 h 416"/>
              <a:gd name="T14" fmla="*/ 414 w 651"/>
              <a:gd name="T15" fmla="*/ 122 h 416"/>
              <a:gd name="T16" fmla="*/ 377 w 651"/>
              <a:gd name="T17" fmla="*/ 83 h 416"/>
              <a:gd name="T18" fmla="*/ 343 w 651"/>
              <a:gd name="T19" fmla="*/ 55 h 416"/>
              <a:gd name="T20" fmla="*/ 280 w 651"/>
              <a:gd name="T21" fmla="*/ 55 h 416"/>
              <a:gd name="T22" fmla="*/ 242 w 651"/>
              <a:gd name="T23" fmla="*/ 32 h 416"/>
              <a:gd name="T24" fmla="*/ 196 w 651"/>
              <a:gd name="T25" fmla="*/ 48 h 416"/>
              <a:gd name="T26" fmla="*/ 146 w 651"/>
              <a:gd name="T27" fmla="*/ 36 h 416"/>
              <a:gd name="T28" fmla="*/ 78 w 651"/>
              <a:gd name="T29" fmla="*/ 9 h 416"/>
              <a:gd name="T30" fmla="*/ 58 w 651"/>
              <a:gd name="T31" fmla="*/ 51 h 416"/>
              <a:gd name="T32" fmla="*/ 0 w 651"/>
              <a:gd name="T33" fmla="*/ 55 h 416"/>
              <a:gd name="T34" fmla="*/ 28 w 651"/>
              <a:gd name="T35" fmla="*/ 83 h 416"/>
              <a:gd name="T36" fmla="*/ 33 w 651"/>
              <a:gd name="T37" fmla="*/ 137 h 416"/>
              <a:gd name="T38" fmla="*/ 53 w 651"/>
              <a:gd name="T39" fmla="*/ 180 h 416"/>
              <a:gd name="T40" fmla="*/ 105 w 651"/>
              <a:gd name="T41" fmla="*/ 149 h 416"/>
              <a:gd name="T42" fmla="*/ 146 w 651"/>
              <a:gd name="T43" fmla="*/ 227 h 416"/>
              <a:gd name="T44" fmla="*/ 171 w 651"/>
              <a:gd name="T45" fmla="*/ 231 h 416"/>
              <a:gd name="T46" fmla="*/ 231 w 651"/>
              <a:gd name="T47" fmla="*/ 266 h 416"/>
              <a:gd name="T48" fmla="*/ 242 w 651"/>
              <a:gd name="T49" fmla="*/ 247 h 416"/>
              <a:gd name="T50" fmla="*/ 305 w 651"/>
              <a:gd name="T51" fmla="*/ 349 h 416"/>
              <a:gd name="T52" fmla="*/ 343 w 651"/>
              <a:gd name="T53" fmla="*/ 415 h 416"/>
              <a:gd name="T54" fmla="*/ 398 w 651"/>
              <a:gd name="T55" fmla="*/ 329 h 416"/>
              <a:gd name="T56" fmla="*/ 436 w 651"/>
              <a:gd name="T57" fmla="*/ 337 h 416"/>
              <a:gd name="T58" fmla="*/ 498 w 651"/>
              <a:gd name="T59" fmla="*/ 322 h 416"/>
              <a:gd name="T60" fmla="*/ 481 w 651"/>
              <a:gd name="T61" fmla="*/ 282 h 416"/>
              <a:gd name="T62" fmla="*/ 544 w 651"/>
              <a:gd name="T63" fmla="*/ 235 h 416"/>
              <a:gd name="T64" fmla="*/ 569 w 651"/>
              <a:gd name="T65" fmla="*/ 196 h 416"/>
              <a:gd name="T66" fmla="*/ 587 w 651"/>
              <a:gd name="T67" fmla="*/ 168 h 416"/>
              <a:gd name="T68" fmla="*/ 611 w 651"/>
              <a:gd name="T69" fmla="*/ 192 h 416"/>
              <a:gd name="T70" fmla="*/ 650 w 651"/>
              <a:gd name="T71" fmla="*/ 12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51" h="416">
                <a:moveTo>
                  <a:pt x="645" y="114"/>
                </a:moveTo>
                <a:lnTo>
                  <a:pt x="629" y="114"/>
                </a:lnTo>
                <a:lnTo>
                  <a:pt x="607" y="114"/>
                </a:lnTo>
                <a:lnTo>
                  <a:pt x="577" y="106"/>
                </a:lnTo>
                <a:lnTo>
                  <a:pt x="569" y="90"/>
                </a:lnTo>
                <a:lnTo>
                  <a:pt x="557" y="102"/>
                </a:lnTo>
                <a:lnTo>
                  <a:pt x="544" y="95"/>
                </a:lnTo>
                <a:lnTo>
                  <a:pt x="511" y="126"/>
                </a:lnTo>
                <a:lnTo>
                  <a:pt x="506" y="137"/>
                </a:lnTo>
                <a:lnTo>
                  <a:pt x="490" y="137"/>
                </a:lnTo>
                <a:lnTo>
                  <a:pt x="472" y="117"/>
                </a:lnTo>
                <a:lnTo>
                  <a:pt x="452" y="110"/>
                </a:lnTo>
                <a:lnTo>
                  <a:pt x="431" y="71"/>
                </a:lnTo>
                <a:lnTo>
                  <a:pt x="418" y="83"/>
                </a:lnTo>
                <a:lnTo>
                  <a:pt x="423" y="114"/>
                </a:lnTo>
                <a:lnTo>
                  <a:pt x="414" y="122"/>
                </a:lnTo>
                <a:lnTo>
                  <a:pt x="385" y="95"/>
                </a:lnTo>
                <a:lnTo>
                  <a:pt x="377" y="83"/>
                </a:lnTo>
                <a:lnTo>
                  <a:pt x="355" y="83"/>
                </a:lnTo>
                <a:lnTo>
                  <a:pt x="343" y="55"/>
                </a:lnTo>
                <a:lnTo>
                  <a:pt x="318" y="39"/>
                </a:lnTo>
                <a:lnTo>
                  <a:pt x="280" y="55"/>
                </a:lnTo>
                <a:lnTo>
                  <a:pt x="267" y="51"/>
                </a:lnTo>
                <a:lnTo>
                  <a:pt x="242" y="32"/>
                </a:lnTo>
                <a:lnTo>
                  <a:pt x="212" y="48"/>
                </a:lnTo>
                <a:lnTo>
                  <a:pt x="196" y="48"/>
                </a:lnTo>
                <a:lnTo>
                  <a:pt x="176" y="55"/>
                </a:lnTo>
                <a:lnTo>
                  <a:pt x="146" y="36"/>
                </a:lnTo>
                <a:lnTo>
                  <a:pt x="125" y="0"/>
                </a:lnTo>
                <a:lnTo>
                  <a:pt x="78" y="9"/>
                </a:lnTo>
                <a:lnTo>
                  <a:pt x="62" y="28"/>
                </a:lnTo>
                <a:lnTo>
                  <a:pt x="58" y="51"/>
                </a:lnTo>
                <a:lnTo>
                  <a:pt x="8" y="39"/>
                </a:lnTo>
                <a:lnTo>
                  <a:pt x="0" y="55"/>
                </a:lnTo>
                <a:lnTo>
                  <a:pt x="3" y="63"/>
                </a:lnTo>
                <a:lnTo>
                  <a:pt x="28" y="83"/>
                </a:lnTo>
                <a:lnTo>
                  <a:pt x="28" y="110"/>
                </a:lnTo>
                <a:lnTo>
                  <a:pt x="33" y="137"/>
                </a:lnTo>
                <a:lnTo>
                  <a:pt x="50" y="156"/>
                </a:lnTo>
                <a:lnTo>
                  <a:pt x="53" y="180"/>
                </a:lnTo>
                <a:lnTo>
                  <a:pt x="66" y="188"/>
                </a:lnTo>
                <a:lnTo>
                  <a:pt x="105" y="149"/>
                </a:lnTo>
                <a:lnTo>
                  <a:pt x="146" y="200"/>
                </a:lnTo>
                <a:lnTo>
                  <a:pt x="146" y="227"/>
                </a:lnTo>
                <a:lnTo>
                  <a:pt x="171" y="239"/>
                </a:lnTo>
                <a:lnTo>
                  <a:pt x="171" y="231"/>
                </a:lnTo>
                <a:lnTo>
                  <a:pt x="204" y="239"/>
                </a:lnTo>
                <a:lnTo>
                  <a:pt x="231" y="266"/>
                </a:lnTo>
                <a:lnTo>
                  <a:pt x="242" y="254"/>
                </a:lnTo>
                <a:lnTo>
                  <a:pt x="242" y="247"/>
                </a:lnTo>
                <a:lnTo>
                  <a:pt x="302" y="322"/>
                </a:lnTo>
                <a:lnTo>
                  <a:pt x="305" y="349"/>
                </a:lnTo>
                <a:lnTo>
                  <a:pt x="338" y="383"/>
                </a:lnTo>
                <a:lnTo>
                  <a:pt x="343" y="415"/>
                </a:lnTo>
                <a:lnTo>
                  <a:pt x="373" y="395"/>
                </a:lnTo>
                <a:lnTo>
                  <a:pt x="398" y="329"/>
                </a:lnTo>
                <a:lnTo>
                  <a:pt x="409" y="325"/>
                </a:lnTo>
                <a:lnTo>
                  <a:pt x="436" y="337"/>
                </a:lnTo>
                <a:lnTo>
                  <a:pt x="481" y="332"/>
                </a:lnTo>
                <a:lnTo>
                  <a:pt x="498" y="322"/>
                </a:lnTo>
                <a:lnTo>
                  <a:pt x="477" y="290"/>
                </a:lnTo>
                <a:lnTo>
                  <a:pt x="481" y="282"/>
                </a:lnTo>
                <a:lnTo>
                  <a:pt x="527" y="266"/>
                </a:lnTo>
                <a:lnTo>
                  <a:pt x="544" y="235"/>
                </a:lnTo>
                <a:lnTo>
                  <a:pt x="566" y="227"/>
                </a:lnTo>
                <a:lnTo>
                  <a:pt x="569" y="196"/>
                </a:lnTo>
                <a:lnTo>
                  <a:pt x="574" y="173"/>
                </a:lnTo>
                <a:lnTo>
                  <a:pt x="587" y="168"/>
                </a:lnTo>
                <a:lnTo>
                  <a:pt x="598" y="180"/>
                </a:lnTo>
                <a:lnTo>
                  <a:pt x="611" y="192"/>
                </a:lnTo>
                <a:lnTo>
                  <a:pt x="640" y="153"/>
                </a:lnTo>
                <a:lnTo>
                  <a:pt x="650" y="126"/>
                </a:lnTo>
                <a:lnTo>
                  <a:pt x="645" y="114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未知"/>
          <p:cNvSpPr>
            <a:spLocks/>
          </p:cNvSpPr>
          <p:nvPr/>
        </p:nvSpPr>
        <p:spPr bwMode="auto">
          <a:xfrm>
            <a:off x="5430792" y="5298856"/>
            <a:ext cx="244475" cy="215900"/>
          </a:xfrm>
          <a:custGeom>
            <a:avLst/>
            <a:gdLst>
              <a:gd name="T0" fmla="*/ 71 w 181"/>
              <a:gd name="T1" fmla="*/ 152 h 152"/>
              <a:gd name="T2" fmla="*/ 10 w 181"/>
              <a:gd name="T3" fmla="*/ 135 h 152"/>
              <a:gd name="T4" fmla="*/ 5 w 181"/>
              <a:gd name="T5" fmla="*/ 110 h 152"/>
              <a:gd name="T6" fmla="*/ 0 w 181"/>
              <a:gd name="T7" fmla="*/ 105 h 152"/>
              <a:gd name="T8" fmla="*/ 0 w 181"/>
              <a:gd name="T9" fmla="*/ 99 h 152"/>
              <a:gd name="T10" fmla="*/ 0 w 181"/>
              <a:gd name="T11" fmla="*/ 92 h 152"/>
              <a:gd name="T12" fmla="*/ 0 w 181"/>
              <a:gd name="T13" fmla="*/ 85 h 152"/>
              <a:gd name="T14" fmla="*/ 0 w 181"/>
              <a:gd name="T15" fmla="*/ 80 h 152"/>
              <a:gd name="T16" fmla="*/ 0 w 181"/>
              <a:gd name="T17" fmla="*/ 74 h 152"/>
              <a:gd name="T18" fmla="*/ 33 w 181"/>
              <a:gd name="T19" fmla="*/ 43 h 152"/>
              <a:gd name="T20" fmla="*/ 44 w 181"/>
              <a:gd name="T21" fmla="*/ 31 h 152"/>
              <a:gd name="T22" fmla="*/ 50 w 181"/>
              <a:gd name="T23" fmla="*/ 31 h 152"/>
              <a:gd name="T24" fmla="*/ 55 w 181"/>
              <a:gd name="T25" fmla="*/ 25 h 152"/>
              <a:gd name="T26" fmla="*/ 60 w 181"/>
              <a:gd name="T27" fmla="*/ 25 h 152"/>
              <a:gd name="T28" fmla="*/ 66 w 181"/>
              <a:gd name="T29" fmla="*/ 25 h 152"/>
              <a:gd name="T30" fmla="*/ 71 w 181"/>
              <a:gd name="T31" fmla="*/ 20 h 152"/>
              <a:gd name="T32" fmla="*/ 76 w 181"/>
              <a:gd name="T33" fmla="*/ 20 h 152"/>
              <a:gd name="T34" fmla="*/ 83 w 181"/>
              <a:gd name="T35" fmla="*/ 20 h 152"/>
              <a:gd name="T36" fmla="*/ 88 w 181"/>
              <a:gd name="T37" fmla="*/ 20 h 152"/>
              <a:gd name="T38" fmla="*/ 94 w 181"/>
              <a:gd name="T39" fmla="*/ 20 h 152"/>
              <a:gd name="T40" fmla="*/ 94 w 181"/>
              <a:gd name="T41" fmla="*/ 13 h 152"/>
              <a:gd name="T42" fmla="*/ 99 w 181"/>
              <a:gd name="T43" fmla="*/ 13 h 152"/>
              <a:gd name="T44" fmla="*/ 104 w 181"/>
              <a:gd name="T45" fmla="*/ 13 h 152"/>
              <a:gd name="T46" fmla="*/ 109 w 181"/>
              <a:gd name="T47" fmla="*/ 13 h 152"/>
              <a:gd name="T48" fmla="*/ 116 w 181"/>
              <a:gd name="T49" fmla="*/ 13 h 152"/>
              <a:gd name="T50" fmla="*/ 121 w 181"/>
              <a:gd name="T51" fmla="*/ 13 h 152"/>
              <a:gd name="T52" fmla="*/ 126 w 181"/>
              <a:gd name="T53" fmla="*/ 13 h 152"/>
              <a:gd name="T54" fmla="*/ 131 w 181"/>
              <a:gd name="T55" fmla="*/ 13 h 152"/>
              <a:gd name="T56" fmla="*/ 136 w 181"/>
              <a:gd name="T57" fmla="*/ 13 h 152"/>
              <a:gd name="T58" fmla="*/ 142 w 181"/>
              <a:gd name="T59" fmla="*/ 13 h 152"/>
              <a:gd name="T60" fmla="*/ 154 w 181"/>
              <a:gd name="T61" fmla="*/ 6 h 152"/>
              <a:gd name="T62" fmla="*/ 165 w 181"/>
              <a:gd name="T63" fmla="*/ 0 h 152"/>
              <a:gd name="T64" fmla="*/ 175 w 181"/>
              <a:gd name="T65" fmla="*/ 13 h 152"/>
              <a:gd name="T66" fmla="*/ 181 w 181"/>
              <a:gd name="T67" fmla="*/ 25 h 152"/>
              <a:gd name="T68" fmla="*/ 175 w 181"/>
              <a:gd name="T69" fmla="*/ 31 h 152"/>
              <a:gd name="T70" fmla="*/ 175 w 181"/>
              <a:gd name="T71" fmla="*/ 37 h 152"/>
              <a:gd name="T72" fmla="*/ 170 w 181"/>
              <a:gd name="T73" fmla="*/ 43 h 152"/>
              <a:gd name="T74" fmla="*/ 165 w 181"/>
              <a:gd name="T75" fmla="*/ 49 h 152"/>
              <a:gd name="T76" fmla="*/ 159 w 181"/>
              <a:gd name="T77" fmla="*/ 56 h 152"/>
              <a:gd name="T78" fmla="*/ 159 w 181"/>
              <a:gd name="T79" fmla="*/ 62 h 152"/>
              <a:gd name="T80" fmla="*/ 154 w 181"/>
              <a:gd name="T81" fmla="*/ 67 h 152"/>
              <a:gd name="T82" fmla="*/ 149 w 181"/>
              <a:gd name="T83" fmla="*/ 74 h 152"/>
              <a:gd name="T84" fmla="*/ 149 w 181"/>
              <a:gd name="T85" fmla="*/ 80 h 152"/>
              <a:gd name="T86" fmla="*/ 149 w 181"/>
              <a:gd name="T87" fmla="*/ 85 h 152"/>
              <a:gd name="T88" fmla="*/ 142 w 181"/>
              <a:gd name="T89" fmla="*/ 92 h 152"/>
              <a:gd name="T90" fmla="*/ 142 w 181"/>
              <a:gd name="T91" fmla="*/ 99 h 152"/>
              <a:gd name="T92" fmla="*/ 149 w 181"/>
              <a:gd name="T93" fmla="*/ 105 h 152"/>
              <a:gd name="T94" fmla="*/ 121 w 181"/>
              <a:gd name="T95" fmla="*/ 122 h 152"/>
              <a:gd name="T96" fmla="*/ 88 w 181"/>
              <a:gd name="T97" fmla="*/ 147 h 152"/>
              <a:gd name="T98" fmla="*/ 88 w 181"/>
              <a:gd name="T99" fmla="*/ 152 h 152"/>
              <a:gd name="T100" fmla="*/ 83 w 181"/>
              <a:gd name="T101" fmla="*/ 152 h 152"/>
              <a:gd name="T102" fmla="*/ 76 w 181"/>
              <a:gd name="T103" fmla="*/ 152 h 152"/>
              <a:gd name="T104" fmla="*/ 71 w 181"/>
              <a:gd name="T105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1" h="152">
                <a:moveTo>
                  <a:pt x="71" y="152"/>
                </a:moveTo>
                <a:lnTo>
                  <a:pt x="10" y="135"/>
                </a:lnTo>
                <a:lnTo>
                  <a:pt x="5" y="110"/>
                </a:lnTo>
                <a:lnTo>
                  <a:pt x="0" y="105"/>
                </a:lnTo>
                <a:lnTo>
                  <a:pt x="0" y="99"/>
                </a:lnTo>
                <a:lnTo>
                  <a:pt x="0" y="92"/>
                </a:lnTo>
                <a:lnTo>
                  <a:pt x="0" y="85"/>
                </a:lnTo>
                <a:lnTo>
                  <a:pt x="0" y="80"/>
                </a:lnTo>
                <a:lnTo>
                  <a:pt x="0" y="74"/>
                </a:lnTo>
                <a:lnTo>
                  <a:pt x="33" y="43"/>
                </a:lnTo>
                <a:lnTo>
                  <a:pt x="44" y="31"/>
                </a:lnTo>
                <a:lnTo>
                  <a:pt x="50" y="31"/>
                </a:lnTo>
                <a:lnTo>
                  <a:pt x="55" y="25"/>
                </a:lnTo>
                <a:lnTo>
                  <a:pt x="60" y="25"/>
                </a:lnTo>
                <a:lnTo>
                  <a:pt x="66" y="25"/>
                </a:lnTo>
                <a:lnTo>
                  <a:pt x="71" y="20"/>
                </a:lnTo>
                <a:lnTo>
                  <a:pt x="76" y="20"/>
                </a:lnTo>
                <a:lnTo>
                  <a:pt x="83" y="20"/>
                </a:lnTo>
                <a:lnTo>
                  <a:pt x="88" y="20"/>
                </a:lnTo>
                <a:lnTo>
                  <a:pt x="94" y="20"/>
                </a:lnTo>
                <a:lnTo>
                  <a:pt x="94" y="13"/>
                </a:lnTo>
                <a:lnTo>
                  <a:pt x="99" y="13"/>
                </a:lnTo>
                <a:lnTo>
                  <a:pt x="104" y="13"/>
                </a:lnTo>
                <a:lnTo>
                  <a:pt x="109" y="13"/>
                </a:lnTo>
                <a:lnTo>
                  <a:pt x="116" y="13"/>
                </a:lnTo>
                <a:lnTo>
                  <a:pt x="121" y="13"/>
                </a:lnTo>
                <a:lnTo>
                  <a:pt x="126" y="13"/>
                </a:lnTo>
                <a:lnTo>
                  <a:pt x="131" y="13"/>
                </a:lnTo>
                <a:lnTo>
                  <a:pt x="136" y="13"/>
                </a:lnTo>
                <a:lnTo>
                  <a:pt x="142" y="13"/>
                </a:lnTo>
                <a:lnTo>
                  <a:pt x="154" y="6"/>
                </a:lnTo>
                <a:lnTo>
                  <a:pt x="165" y="0"/>
                </a:lnTo>
                <a:lnTo>
                  <a:pt x="175" y="13"/>
                </a:lnTo>
                <a:lnTo>
                  <a:pt x="181" y="25"/>
                </a:lnTo>
                <a:lnTo>
                  <a:pt x="175" y="31"/>
                </a:lnTo>
                <a:lnTo>
                  <a:pt x="175" y="37"/>
                </a:lnTo>
                <a:lnTo>
                  <a:pt x="170" y="43"/>
                </a:lnTo>
                <a:lnTo>
                  <a:pt x="165" y="49"/>
                </a:lnTo>
                <a:lnTo>
                  <a:pt x="159" y="56"/>
                </a:lnTo>
                <a:lnTo>
                  <a:pt x="159" y="62"/>
                </a:lnTo>
                <a:lnTo>
                  <a:pt x="154" y="67"/>
                </a:lnTo>
                <a:lnTo>
                  <a:pt x="149" y="74"/>
                </a:lnTo>
                <a:lnTo>
                  <a:pt x="149" y="80"/>
                </a:lnTo>
                <a:lnTo>
                  <a:pt x="149" y="85"/>
                </a:lnTo>
                <a:lnTo>
                  <a:pt x="142" y="92"/>
                </a:lnTo>
                <a:lnTo>
                  <a:pt x="142" y="99"/>
                </a:lnTo>
                <a:lnTo>
                  <a:pt x="149" y="105"/>
                </a:lnTo>
                <a:lnTo>
                  <a:pt x="121" y="122"/>
                </a:lnTo>
                <a:lnTo>
                  <a:pt x="88" y="147"/>
                </a:lnTo>
                <a:lnTo>
                  <a:pt x="88" y="152"/>
                </a:lnTo>
                <a:lnTo>
                  <a:pt x="83" y="152"/>
                </a:lnTo>
                <a:lnTo>
                  <a:pt x="76" y="152"/>
                </a:lnTo>
                <a:lnTo>
                  <a:pt x="71" y="152"/>
                </a:lnTo>
                <a:close/>
              </a:path>
            </a:pathLst>
          </a:custGeom>
          <a:solidFill>
            <a:srgbClr val="008000"/>
          </a:solidFill>
          <a:ln w="12700" cap="rnd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未知"/>
          <p:cNvSpPr>
            <a:spLocks/>
          </p:cNvSpPr>
          <p:nvPr/>
        </p:nvSpPr>
        <p:spPr bwMode="auto">
          <a:xfrm>
            <a:off x="5944222" y="4891920"/>
            <a:ext cx="96838" cy="66675"/>
          </a:xfrm>
          <a:custGeom>
            <a:avLst/>
            <a:gdLst>
              <a:gd name="T0" fmla="*/ 4 w 64"/>
              <a:gd name="T1" fmla="*/ 11 h 41"/>
              <a:gd name="T2" fmla="*/ 28 w 64"/>
              <a:gd name="T3" fmla="*/ 16 h 41"/>
              <a:gd name="T4" fmla="*/ 50 w 64"/>
              <a:gd name="T5" fmla="*/ 0 h 41"/>
              <a:gd name="T6" fmla="*/ 63 w 64"/>
              <a:gd name="T7" fmla="*/ 28 h 41"/>
              <a:gd name="T8" fmla="*/ 37 w 64"/>
              <a:gd name="T9" fmla="*/ 40 h 41"/>
              <a:gd name="T10" fmla="*/ 4 w 64"/>
              <a:gd name="T11" fmla="*/ 40 h 41"/>
              <a:gd name="T12" fmla="*/ 0 w 64"/>
              <a:gd name="T13" fmla="*/ 16 h 41"/>
              <a:gd name="T14" fmla="*/ 4 w 64"/>
              <a:gd name="T15" fmla="*/ 1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41">
                <a:moveTo>
                  <a:pt x="4" y="11"/>
                </a:moveTo>
                <a:lnTo>
                  <a:pt x="28" y="16"/>
                </a:lnTo>
                <a:lnTo>
                  <a:pt x="50" y="0"/>
                </a:lnTo>
                <a:lnTo>
                  <a:pt x="63" y="28"/>
                </a:lnTo>
                <a:lnTo>
                  <a:pt x="37" y="40"/>
                </a:lnTo>
                <a:lnTo>
                  <a:pt x="4" y="40"/>
                </a:lnTo>
                <a:lnTo>
                  <a:pt x="0" y="16"/>
                </a:lnTo>
                <a:lnTo>
                  <a:pt x="4" y="11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未知"/>
          <p:cNvSpPr>
            <a:spLocks/>
          </p:cNvSpPr>
          <p:nvPr/>
        </p:nvSpPr>
        <p:spPr bwMode="auto">
          <a:xfrm>
            <a:off x="6124528" y="4930557"/>
            <a:ext cx="96838" cy="66675"/>
          </a:xfrm>
          <a:custGeom>
            <a:avLst/>
            <a:gdLst>
              <a:gd name="T0" fmla="*/ 4 w 64"/>
              <a:gd name="T1" fmla="*/ 11 h 41"/>
              <a:gd name="T2" fmla="*/ 28 w 64"/>
              <a:gd name="T3" fmla="*/ 16 h 41"/>
              <a:gd name="T4" fmla="*/ 50 w 64"/>
              <a:gd name="T5" fmla="*/ 0 h 41"/>
              <a:gd name="T6" fmla="*/ 63 w 64"/>
              <a:gd name="T7" fmla="*/ 28 h 41"/>
              <a:gd name="T8" fmla="*/ 37 w 64"/>
              <a:gd name="T9" fmla="*/ 40 h 41"/>
              <a:gd name="T10" fmla="*/ 4 w 64"/>
              <a:gd name="T11" fmla="*/ 40 h 41"/>
              <a:gd name="T12" fmla="*/ 0 w 64"/>
              <a:gd name="T13" fmla="*/ 16 h 41"/>
              <a:gd name="T14" fmla="*/ 4 w 64"/>
              <a:gd name="T15" fmla="*/ 1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41">
                <a:moveTo>
                  <a:pt x="4" y="11"/>
                </a:moveTo>
                <a:lnTo>
                  <a:pt x="28" y="16"/>
                </a:lnTo>
                <a:lnTo>
                  <a:pt x="50" y="0"/>
                </a:lnTo>
                <a:lnTo>
                  <a:pt x="63" y="28"/>
                </a:lnTo>
                <a:lnTo>
                  <a:pt x="37" y="40"/>
                </a:lnTo>
                <a:lnTo>
                  <a:pt x="4" y="40"/>
                </a:lnTo>
                <a:lnTo>
                  <a:pt x="0" y="16"/>
                </a:lnTo>
                <a:lnTo>
                  <a:pt x="4" y="11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未知"/>
          <p:cNvSpPr>
            <a:spLocks/>
          </p:cNvSpPr>
          <p:nvPr/>
        </p:nvSpPr>
        <p:spPr bwMode="auto">
          <a:xfrm>
            <a:off x="5608591" y="4555907"/>
            <a:ext cx="914400" cy="722313"/>
          </a:xfrm>
          <a:custGeom>
            <a:avLst/>
            <a:gdLst>
              <a:gd name="T0" fmla="*/ 172 w 597"/>
              <a:gd name="T1" fmla="*/ 71 h 467"/>
              <a:gd name="T2" fmla="*/ 180 w 597"/>
              <a:gd name="T3" fmla="*/ 39 h 467"/>
              <a:gd name="T4" fmla="*/ 235 w 597"/>
              <a:gd name="T5" fmla="*/ 55 h 467"/>
              <a:gd name="T6" fmla="*/ 235 w 597"/>
              <a:gd name="T7" fmla="*/ 32 h 467"/>
              <a:gd name="T8" fmla="*/ 260 w 597"/>
              <a:gd name="T9" fmla="*/ 4 h 467"/>
              <a:gd name="T10" fmla="*/ 319 w 597"/>
              <a:gd name="T11" fmla="*/ 0 h 467"/>
              <a:gd name="T12" fmla="*/ 374 w 597"/>
              <a:gd name="T13" fmla="*/ 9 h 467"/>
              <a:gd name="T14" fmla="*/ 369 w 597"/>
              <a:gd name="T15" fmla="*/ 36 h 467"/>
              <a:gd name="T16" fmla="*/ 347 w 597"/>
              <a:gd name="T17" fmla="*/ 71 h 467"/>
              <a:gd name="T18" fmla="*/ 440 w 597"/>
              <a:gd name="T19" fmla="*/ 48 h 467"/>
              <a:gd name="T20" fmla="*/ 478 w 597"/>
              <a:gd name="T21" fmla="*/ 55 h 467"/>
              <a:gd name="T22" fmla="*/ 473 w 597"/>
              <a:gd name="T23" fmla="*/ 28 h 467"/>
              <a:gd name="T24" fmla="*/ 533 w 597"/>
              <a:gd name="T25" fmla="*/ 48 h 467"/>
              <a:gd name="T26" fmla="*/ 570 w 597"/>
              <a:gd name="T27" fmla="*/ 71 h 467"/>
              <a:gd name="T28" fmla="*/ 578 w 597"/>
              <a:gd name="T29" fmla="*/ 129 h 467"/>
              <a:gd name="T30" fmla="*/ 553 w 597"/>
              <a:gd name="T31" fmla="*/ 161 h 467"/>
              <a:gd name="T32" fmla="*/ 499 w 597"/>
              <a:gd name="T33" fmla="*/ 200 h 467"/>
              <a:gd name="T34" fmla="*/ 473 w 597"/>
              <a:gd name="T35" fmla="*/ 207 h 467"/>
              <a:gd name="T36" fmla="*/ 461 w 597"/>
              <a:gd name="T37" fmla="*/ 215 h 467"/>
              <a:gd name="T38" fmla="*/ 418 w 597"/>
              <a:gd name="T39" fmla="*/ 227 h 467"/>
              <a:gd name="T40" fmla="*/ 386 w 597"/>
              <a:gd name="T41" fmla="*/ 231 h 467"/>
              <a:gd name="T42" fmla="*/ 306 w 597"/>
              <a:gd name="T43" fmla="*/ 219 h 467"/>
              <a:gd name="T44" fmla="*/ 319 w 597"/>
              <a:gd name="T45" fmla="*/ 274 h 467"/>
              <a:gd name="T46" fmla="*/ 268 w 597"/>
              <a:gd name="T47" fmla="*/ 310 h 467"/>
              <a:gd name="T48" fmla="*/ 213 w 597"/>
              <a:gd name="T49" fmla="*/ 325 h 467"/>
              <a:gd name="T50" fmla="*/ 155 w 597"/>
              <a:gd name="T51" fmla="*/ 349 h 467"/>
              <a:gd name="T52" fmla="*/ 59 w 597"/>
              <a:gd name="T53" fmla="*/ 388 h 467"/>
              <a:gd name="T54" fmla="*/ 72 w 597"/>
              <a:gd name="T55" fmla="*/ 450 h 467"/>
              <a:gd name="T56" fmla="*/ 25 w 597"/>
              <a:gd name="T57" fmla="*/ 462 h 467"/>
              <a:gd name="T58" fmla="*/ 4 w 597"/>
              <a:gd name="T59" fmla="*/ 380 h 467"/>
              <a:gd name="T60" fmla="*/ 25 w 597"/>
              <a:gd name="T61" fmla="*/ 332 h 467"/>
              <a:gd name="T62" fmla="*/ 51 w 597"/>
              <a:gd name="T63" fmla="*/ 313 h 467"/>
              <a:gd name="T64" fmla="*/ 80 w 597"/>
              <a:gd name="T65" fmla="*/ 270 h 467"/>
              <a:gd name="T66" fmla="*/ 122 w 597"/>
              <a:gd name="T67" fmla="*/ 192 h 467"/>
              <a:gd name="T68" fmla="*/ 159 w 597"/>
              <a:gd name="T69" fmla="*/ 134 h 467"/>
              <a:gd name="T70" fmla="*/ 159 w 597"/>
              <a:gd name="T71" fmla="*/ 78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97" h="467">
                <a:moveTo>
                  <a:pt x="159" y="78"/>
                </a:moveTo>
                <a:lnTo>
                  <a:pt x="172" y="71"/>
                </a:lnTo>
                <a:lnTo>
                  <a:pt x="172" y="48"/>
                </a:lnTo>
                <a:lnTo>
                  <a:pt x="180" y="39"/>
                </a:lnTo>
                <a:lnTo>
                  <a:pt x="201" y="39"/>
                </a:lnTo>
                <a:lnTo>
                  <a:pt x="235" y="55"/>
                </a:lnTo>
                <a:lnTo>
                  <a:pt x="243" y="43"/>
                </a:lnTo>
                <a:lnTo>
                  <a:pt x="235" y="32"/>
                </a:lnTo>
                <a:lnTo>
                  <a:pt x="235" y="24"/>
                </a:lnTo>
                <a:lnTo>
                  <a:pt x="260" y="4"/>
                </a:lnTo>
                <a:lnTo>
                  <a:pt x="298" y="16"/>
                </a:lnTo>
                <a:lnTo>
                  <a:pt x="319" y="0"/>
                </a:lnTo>
                <a:lnTo>
                  <a:pt x="335" y="16"/>
                </a:lnTo>
                <a:lnTo>
                  <a:pt x="374" y="9"/>
                </a:lnTo>
                <a:lnTo>
                  <a:pt x="382" y="20"/>
                </a:lnTo>
                <a:lnTo>
                  <a:pt x="369" y="36"/>
                </a:lnTo>
                <a:lnTo>
                  <a:pt x="347" y="63"/>
                </a:lnTo>
                <a:lnTo>
                  <a:pt x="347" y="71"/>
                </a:lnTo>
                <a:lnTo>
                  <a:pt x="360" y="78"/>
                </a:lnTo>
                <a:lnTo>
                  <a:pt x="440" y="48"/>
                </a:lnTo>
                <a:lnTo>
                  <a:pt x="470" y="63"/>
                </a:lnTo>
                <a:lnTo>
                  <a:pt x="478" y="55"/>
                </a:lnTo>
                <a:lnTo>
                  <a:pt x="470" y="39"/>
                </a:lnTo>
                <a:lnTo>
                  <a:pt x="473" y="28"/>
                </a:lnTo>
                <a:lnTo>
                  <a:pt x="523" y="39"/>
                </a:lnTo>
                <a:lnTo>
                  <a:pt x="533" y="48"/>
                </a:lnTo>
                <a:lnTo>
                  <a:pt x="549" y="43"/>
                </a:lnTo>
                <a:lnTo>
                  <a:pt x="570" y="71"/>
                </a:lnTo>
                <a:lnTo>
                  <a:pt x="596" y="122"/>
                </a:lnTo>
                <a:lnTo>
                  <a:pt x="578" y="129"/>
                </a:lnTo>
                <a:lnTo>
                  <a:pt x="566" y="156"/>
                </a:lnTo>
                <a:lnTo>
                  <a:pt x="553" y="161"/>
                </a:lnTo>
                <a:lnTo>
                  <a:pt x="541" y="180"/>
                </a:lnTo>
                <a:lnTo>
                  <a:pt x="499" y="200"/>
                </a:lnTo>
                <a:lnTo>
                  <a:pt x="481" y="192"/>
                </a:lnTo>
                <a:lnTo>
                  <a:pt x="473" y="207"/>
                </a:lnTo>
                <a:lnTo>
                  <a:pt x="473" y="215"/>
                </a:lnTo>
                <a:lnTo>
                  <a:pt x="461" y="215"/>
                </a:lnTo>
                <a:lnTo>
                  <a:pt x="440" y="215"/>
                </a:lnTo>
                <a:lnTo>
                  <a:pt x="418" y="227"/>
                </a:lnTo>
                <a:lnTo>
                  <a:pt x="407" y="219"/>
                </a:lnTo>
                <a:lnTo>
                  <a:pt x="386" y="231"/>
                </a:lnTo>
                <a:lnTo>
                  <a:pt x="344" y="247"/>
                </a:lnTo>
                <a:lnTo>
                  <a:pt x="306" y="219"/>
                </a:lnTo>
                <a:lnTo>
                  <a:pt x="306" y="243"/>
                </a:lnTo>
                <a:lnTo>
                  <a:pt x="319" y="274"/>
                </a:lnTo>
                <a:lnTo>
                  <a:pt x="284" y="286"/>
                </a:lnTo>
                <a:lnTo>
                  <a:pt x="268" y="310"/>
                </a:lnTo>
                <a:lnTo>
                  <a:pt x="229" y="317"/>
                </a:lnTo>
                <a:lnTo>
                  <a:pt x="213" y="325"/>
                </a:lnTo>
                <a:lnTo>
                  <a:pt x="177" y="325"/>
                </a:lnTo>
                <a:lnTo>
                  <a:pt x="155" y="349"/>
                </a:lnTo>
                <a:lnTo>
                  <a:pt x="88" y="368"/>
                </a:lnTo>
                <a:lnTo>
                  <a:pt x="59" y="388"/>
                </a:lnTo>
                <a:lnTo>
                  <a:pt x="42" y="403"/>
                </a:lnTo>
                <a:lnTo>
                  <a:pt x="72" y="450"/>
                </a:lnTo>
                <a:lnTo>
                  <a:pt x="51" y="466"/>
                </a:lnTo>
                <a:lnTo>
                  <a:pt x="25" y="462"/>
                </a:lnTo>
                <a:lnTo>
                  <a:pt x="0" y="415"/>
                </a:lnTo>
                <a:lnTo>
                  <a:pt x="4" y="380"/>
                </a:lnTo>
                <a:lnTo>
                  <a:pt x="4" y="364"/>
                </a:lnTo>
                <a:lnTo>
                  <a:pt x="25" y="332"/>
                </a:lnTo>
                <a:lnTo>
                  <a:pt x="51" y="329"/>
                </a:lnTo>
                <a:lnTo>
                  <a:pt x="51" y="313"/>
                </a:lnTo>
                <a:lnTo>
                  <a:pt x="75" y="302"/>
                </a:lnTo>
                <a:lnTo>
                  <a:pt x="80" y="270"/>
                </a:lnTo>
                <a:lnTo>
                  <a:pt x="125" y="239"/>
                </a:lnTo>
                <a:lnTo>
                  <a:pt x="122" y="192"/>
                </a:lnTo>
                <a:lnTo>
                  <a:pt x="159" y="149"/>
                </a:lnTo>
                <a:lnTo>
                  <a:pt x="159" y="134"/>
                </a:lnTo>
                <a:lnTo>
                  <a:pt x="168" y="117"/>
                </a:lnTo>
                <a:lnTo>
                  <a:pt x="159" y="78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2" name="未知"/>
          <p:cNvSpPr>
            <a:spLocks/>
          </p:cNvSpPr>
          <p:nvPr/>
        </p:nvSpPr>
        <p:spPr bwMode="auto">
          <a:xfrm>
            <a:off x="5597478" y="4552732"/>
            <a:ext cx="914400" cy="722313"/>
          </a:xfrm>
          <a:custGeom>
            <a:avLst/>
            <a:gdLst>
              <a:gd name="T0" fmla="*/ 172 w 597"/>
              <a:gd name="T1" fmla="*/ 71 h 467"/>
              <a:gd name="T2" fmla="*/ 180 w 597"/>
              <a:gd name="T3" fmla="*/ 39 h 467"/>
              <a:gd name="T4" fmla="*/ 235 w 597"/>
              <a:gd name="T5" fmla="*/ 55 h 467"/>
              <a:gd name="T6" fmla="*/ 235 w 597"/>
              <a:gd name="T7" fmla="*/ 32 h 467"/>
              <a:gd name="T8" fmla="*/ 260 w 597"/>
              <a:gd name="T9" fmla="*/ 4 h 467"/>
              <a:gd name="T10" fmla="*/ 319 w 597"/>
              <a:gd name="T11" fmla="*/ 0 h 467"/>
              <a:gd name="T12" fmla="*/ 374 w 597"/>
              <a:gd name="T13" fmla="*/ 9 h 467"/>
              <a:gd name="T14" fmla="*/ 369 w 597"/>
              <a:gd name="T15" fmla="*/ 36 h 467"/>
              <a:gd name="T16" fmla="*/ 347 w 597"/>
              <a:gd name="T17" fmla="*/ 71 h 467"/>
              <a:gd name="T18" fmla="*/ 440 w 597"/>
              <a:gd name="T19" fmla="*/ 48 h 467"/>
              <a:gd name="T20" fmla="*/ 478 w 597"/>
              <a:gd name="T21" fmla="*/ 55 h 467"/>
              <a:gd name="T22" fmla="*/ 473 w 597"/>
              <a:gd name="T23" fmla="*/ 28 h 467"/>
              <a:gd name="T24" fmla="*/ 533 w 597"/>
              <a:gd name="T25" fmla="*/ 48 h 467"/>
              <a:gd name="T26" fmla="*/ 570 w 597"/>
              <a:gd name="T27" fmla="*/ 71 h 467"/>
              <a:gd name="T28" fmla="*/ 578 w 597"/>
              <a:gd name="T29" fmla="*/ 129 h 467"/>
              <a:gd name="T30" fmla="*/ 553 w 597"/>
              <a:gd name="T31" fmla="*/ 161 h 467"/>
              <a:gd name="T32" fmla="*/ 499 w 597"/>
              <a:gd name="T33" fmla="*/ 200 h 467"/>
              <a:gd name="T34" fmla="*/ 473 w 597"/>
              <a:gd name="T35" fmla="*/ 207 h 467"/>
              <a:gd name="T36" fmla="*/ 461 w 597"/>
              <a:gd name="T37" fmla="*/ 215 h 467"/>
              <a:gd name="T38" fmla="*/ 418 w 597"/>
              <a:gd name="T39" fmla="*/ 227 h 467"/>
              <a:gd name="T40" fmla="*/ 386 w 597"/>
              <a:gd name="T41" fmla="*/ 231 h 467"/>
              <a:gd name="T42" fmla="*/ 306 w 597"/>
              <a:gd name="T43" fmla="*/ 219 h 467"/>
              <a:gd name="T44" fmla="*/ 319 w 597"/>
              <a:gd name="T45" fmla="*/ 274 h 467"/>
              <a:gd name="T46" fmla="*/ 268 w 597"/>
              <a:gd name="T47" fmla="*/ 310 h 467"/>
              <a:gd name="T48" fmla="*/ 213 w 597"/>
              <a:gd name="T49" fmla="*/ 325 h 467"/>
              <a:gd name="T50" fmla="*/ 155 w 597"/>
              <a:gd name="T51" fmla="*/ 349 h 467"/>
              <a:gd name="T52" fmla="*/ 59 w 597"/>
              <a:gd name="T53" fmla="*/ 388 h 467"/>
              <a:gd name="T54" fmla="*/ 72 w 597"/>
              <a:gd name="T55" fmla="*/ 450 h 467"/>
              <a:gd name="T56" fmla="*/ 25 w 597"/>
              <a:gd name="T57" fmla="*/ 462 h 467"/>
              <a:gd name="T58" fmla="*/ 4 w 597"/>
              <a:gd name="T59" fmla="*/ 380 h 467"/>
              <a:gd name="T60" fmla="*/ 25 w 597"/>
              <a:gd name="T61" fmla="*/ 332 h 467"/>
              <a:gd name="T62" fmla="*/ 51 w 597"/>
              <a:gd name="T63" fmla="*/ 313 h 467"/>
              <a:gd name="T64" fmla="*/ 80 w 597"/>
              <a:gd name="T65" fmla="*/ 270 h 467"/>
              <a:gd name="T66" fmla="*/ 122 w 597"/>
              <a:gd name="T67" fmla="*/ 192 h 467"/>
              <a:gd name="T68" fmla="*/ 159 w 597"/>
              <a:gd name="T69" fmla="*/ 134 h 467"/>
              <a:gd name="T70" fmla="*/ 159 w 597"/>
              <a:gd name="T71" fmla="*/ 78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97" h="467">
                <a:moveTo>
                  <a:pt x="159" y="78"/>
                </a:moveTo>
                <a:lnTo>
                  <a:pt x="172" y="71"/>
                </a:lnTo>
                <a:lnTo>
                  <a:pt x="172" y="48"/>
                </a:lnTo>
                <a:lnTo>
                  <a:pt x="180" y="39"/>
                </a:lnTo>
                <a:lnTo>
                  <a:pt x="201" y="39"/>
                </a:lnTo>
                <a:lnTo>
                  <a:pt x="235" y="55"/>
                </a:lnTo>
                <a:lnTo>
                  <a:pt x="243" y="43"/>
                </a:lnTo>
                <a:lnTo>
                  <a:pt x="235" y="32"/>
                </a:lnTo>
                <a:lnTo>
                  <a:pt x="235" y="24"/>
                </a:lnTo>
                <a:lnTo>
                  <a:pt x="260" y="4"/>
                </a:lnTo>
                <a:lnTo>
                  <a:pt x="298" y="16"/>
                </a:lnTo>
                <a:lnTo>
                  <a:pt x="319" y="0"/>
                </a:lnTo>
                <a:lnTo>
                  <a:pt x="335" y="16"/>
                </a:lnTo>
                <a:lnTo>
                  <a:pt x="374" y="9"/>
                </a:lnTo>
                <a:lnTo>
                  <a:pt x="382" y="20"/>
                </a:lnTo>
                <a:lnTo>
                  <a:pt x="369" y="36"/>
                </a:lnTo>
                <a:lnTo>
                  <a:pt x="347" y="63"/>
                </a:lnTo>
                <a:lnTo>
                  <a:pt x="347" y="71"/>
                </a:lnTo>
                <a:lnTo>
                  <a:pt x="360" y="78"/>
                </a:lnTo>
                <a:lnTo>
                  <a:pt x="440" y="48"/>
                </a:lnTo>
                <a:lnTo>
                  <a:pt x="470" y="63"/>
                </a:lnTo>
                <a:lnTo>
                  <a:pt x="478" y="55"/>
                </a:lnTo>
                <a:lnTo>
                  <a:pt x="470" y="39"/>
                </a:lnTo>
                <a:lnTo>
                  <a:pt x="473" y="28"/>
                </a:lnTo>
                <a:lnTo>
                  <a:pt x="523" y="39"/>
                </a:lnTo>
                <a:lnTo>
                  <a:pt x="533" y="48"/>
                </a:lnTo>
                <a:lnTo>
                  <a:pt x="549" y="43"/>
                </a:lnTo>
                <a:lnTo>
                  <a:pt x="570" y="71"/>
                </a:lnTo>
                <a:lnTo>
                  <a:pt x="596" y="122"/>
                </a:lnTo>
                <a:lnTo>
                  <a:pt x="578" y="129"/>
                </a:lnTo>
                <a:lnTo>
                  <a:pt x="566" y="156"/>
                </a:lnTo>
                <a:lnTo>
                  <a:pt x="553" y="161"/>
                </a:lnTo>
                <a:lnTo>
                  <a:pt x="541" y="180"/>
                </a:lnTo>
                <a:lnTo>
                  <a:pt x="499" y="200"/>
                </a:lnTo>
                <a:lnTo>
                  <a:pt x="481" y="192"/>
                </a:lnTo>
                <a:lnTo>
                  <a:pt x="473" y="207"/>
                </a:lnTo>
                <a:lnTo>
                  <a:pt x="473" y="215"/>
                </a:lnTo>
                <a:lnTo>
                  <a:pt x="461" y="215"/>
                </a:lnTo>
                <a:lnTo>
                  <a:pt x="440" y="215"/>
                </a:lnTo>
                <a:lnTo>
                  <a:pt x="418" y="227"/>
                </a:lnTo>
                <a:lnTo>
                  <a:pt x="407" y="219"/>
                </a:lnTo>
                <a:lnTo>
                  <a:pt x="386" y="231"/>
                </a:lnTo>
                <a:lnTo>
                  <a:pt x="344" y="247"/>
                </a:lnTo>
                <a:lnTo>
                  <a:pt x="306" y="219"/>
                </a:lnTo>
                <a:lnTo>
                  <a:pt x="306" y="243"/>
                </a:lnTo>
                <a:lnTo>
                  <a:pt x="319" y="274"/>
                </a:lnTo>
                <a:lnTo>
                  <a:pt x="284" y="286"/>
                </a:lnTo>
                <a:lnTo>
                  <a:pt x="268" y="310"/>
                </a:lnTo>
                <a:lnTo>
                  <a:pt x="229" y="317"/>
                </a:lnTo>
                <a:lnTo>
                  <a:pt x="213" y="325"/>
                </a:lnTo>
                <a:lnTo>
                  <a:pt x="177" y="325"/>
                </a:lnTo>
                <a:lnTo>
                  <a:pt x="155" y="349"/>
                </a:lnTo>
                <a:lnTo>
                  <a:pt x="88" y="368"/>
                </a:lnTo>
                <a:lnTo>
                  <a:pt x="59" y="388"/>
                </a:lnTo>
                <a:lnTo>
                  <a:pt x="42" y="403"/>
                </a:lnTo>
                <a:lnTo>
                  <a:pt x="72" y="450"/>
                </a:lnTo>
                <a:lnTo>
                  <a:pt x="51" y="466"/>
                </a:lnTo>
                <a:lnTo>
                  <a:pt x="25" y="462"/>
                </a:lnTo>
                <a:lnTo>
                  <a:pt x="0" y="415"/>
                </a:lnTo>
                <a:lnTo>
                  <a:pt x="4" y="380"/>
                </a:lnTo>
                <a:lnTo>
                  <a:pt x="4" y="364"/>
                </a:lnTo>
                <a:lnTo>
                  <a:pt x="25" y="332"/>
                </a:lnTo>
                <a:lnTo>
                  <a:pt x="51" y="329"/>
                </a:lnTo>
                <a:lnTo>
                  <a:pt x="51" y="313"/>
                </a:lnTo>
                <a:lnTo>
                  <a:pt x="75" y="302"/>
                </a:lnTo>
                <a:lnTo>
                  <a:pt x="80" y="270"/>
                </a:lnTo>
                <a:lnTo>
                  <a:pt x="125" y="239"/>
                </a:lnTo>
                <a:lnTo>
                  <a:pt x="122" y="192"/>
                </a:lnTo>
                <a:lnTo>
                  <a:pt x="159" y="149"/>
                </a:lnTo>
                <a:lnTo>
                  <a:pt x="159" y="134"/>
                </a:lnTo>
                <a:lnTo>
                  <a:pt x="168" y="117"/>
                </a:lnTo>
                <a:lnTo>
                  <a:pt x="159" y="78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3" name="未知"/>
          <p:cNvSpPr>
            <a:spLocks/>
          </p:cNvSpPr>
          <p:nvPr/>
        </p:nvSpPr>
        <p:spPr bwMode="auto">
          <a:xfrm>
            <a:off x="4925966" y="4484470"/>
            <a:ext cx="944562" cy="650875"/>
          </a:xfrm>
          <a:custGeom>
            <a:avLst/>
            <a:gdLst>
              <a:gd name="T0" fmla="*/ 28 w 617"/>
              <a:gd name="T1" fmla="*/ 164 h 419"/>
              <a:gd name="T2" fmla="*/ 67 w 617"/>
              <a:gd name="T3" fmla="*/ 144 h 419"/>
              <a:gd name="T4" fmla="*/ 133 w 617"/>
              <a:gd name="T5" fmla="*/ 161 h 419"/>
              <a:gd name="T6" fmla="*/ 146 w 617"/>
              <a:gd name="T7" fmla="*/ 134 h 419"/>
              <a:gd name="T8" fmla="*/ 234 w 617"/>
              <a:gd name="T9" fmla="*/ 102 h 419"/>
              <a:gd name="T10" fmla="*/ 311 w 617"/>
              <a:gd name="T11" fmla="*/ 83 h 419"/>
              <a:gd name="T12" fmla="*/ 340 w 617"/>
              <a:gd name="T13" fmla="*/ 90 h 419"/>
              <a:gd name="T14" fmla="*/ 364 w 617"/>
              <a:gd name="T15" fmla="*/ 75 h 419"/>
              <a:gd name="T16" fmla="*/ 373 w 617"/>
              <a:gd name="T17" fmla="*/ 59 h 419"/>
              <a:gd name="T18" fmla="*/ 403 w 617"/>
              <a:gd name="T19" fmla="*/ 36 h 419"/>
              <a:gd name="T20" fmla="*/ 444 w 617"/>
              <a:gd name="T21" fmla="*/ 16 h 419"/>
              <a:gd name="T22" fmla="*/ 461 w 617"/>
              <a:gd name="T23" fmla="*/ 36 h 419"/>
              <a:gd name="T24" fmla="*/ 499 w 617"/>
              <a:gd name="T25" fmla="*/ 8 h 419"/>
              <a:gd name="T26" fmla="*/ 541 w 617"/>
              <a:gd name="T27" fmla="*/ 8 h 419"/>
              <a:gd name="T28" fmla="*/ 562 w 617"/>
              <a:gd name="T29" fmla="*/ 39 h 419"/>
              <a:gd name="T30" fmla="*/ 536 w 617"/>
              <a:gd name="T31" fmla="*/ 94 h 419"/>
              <a:gd name="T32" fmla="*/ 536 w 617"/>
              <a:gd name="T33" fmla="*/ 117 h 419"/>
              <a:gd name="T34" fmla="*/ 573 w 617"/>
              <a:gd name="T35" fmla="*/ 137 h 419"/>
              <a:gd name="T36" fmla="*/ 607 w 617"/>
              <a:gd name="T37" fmla="*/ 125 h 419"/>
              <a:gd name="T38" fmla="*/ 607 w 617"/>
              <a:gd name="T39" fmla="*/ 180 h 419"/>
              <a:gd name="T40" fmla="*/ 570 w 617"/>
              <a:gd name="T41" fmla="*/ 239 h 419"/>
              <a:gd name="T42" fmla="*/ 528 w 617"/>
              <a:gd name="T43" fmla="*/ 317 h 419"/>
              <a:gd name="T44" fmla="*/ 499 w 617"/>
              <a:gd name="T45" fmla="*/ 359 h 419"/>
              <a:gd name="T46" fmla="*/ 474 w 617"/>
              <a:gd name="T47" fmla="*/ 379 h 419"/>
              <a:gd name="T48" fmla="*/ 403 w 617"/>
              <a:gd name="T49" fmla="*/ 418 h 419"/>
              <a:gd name="T50" fmla="*/ 343 w 617"/>
              <a:gd name="T51" fmla="*/ 388 h 419"/>
              <a:gd name="T52" fmla="*/ 285 w 617"/>
              <a:gd name="T53" fmla="*/ 415 h 419"/>
              <a:gd name="T54" fmla="*/ 193 w 617"/>
              <a:gd name="T55" fmla="*/ 383 h 419"/>
              <a:gd name="T56" fmla="*/ 196 w 617"/>
              <a:gd name="T57" fmla="*/ 325 h 419"/>
              <a:gd name="T58" fmla="*/ 154 w 617"/>
              <a:gd name="T59" fmla="*/ 313 h 419"/>
              <a:gd name="T60" fmla="*/ 122 w 617"/>
              <a:gd name="T61" fmla="*/ 313 h 419"/>
              <a:gd name="T62" fmla="*/ 109 w 617"/>
              <a:gd name="T63" fmla="*/ 266 h 419"/>
              <a:gd name="T64" fmla="*/ 133 w 617"/>
              <a:gd name="T65" fmla="*/ 262 h 419"/>
              <a:gd name="T66" fmla="*/ 133 w 617"/>
              <a:gd name="T67" fmla="*/ 223 h 419"/>
              <a:gd name="T68" fmla="*/ 54 w 617"/>
              <a:gd name="T69" fmla="*/ 192 h 419"/>
              <a:gd name="T70" fmla="*/ 12 w 617"/>
              <a:gd name="T71" fmla="*/ 192 h 419"/>
              <a:gd name="T72" fmla="*/ 4 w 617"/>
              <a:gd name="T73" fmla="*/ 161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17" h="419">
                <a:moveTo>
                  <a:pt x="4" y="161"/>
                </a:moveTo>
                <a:lnTo>
                  <a:pt x="28" y="164"/>
                </a:lnTo>
                <a:lnTo>
                  <a:pt x="59" y="137"/>
                </a:lnTo>
                <a:lnTo>
                  <a:pt x="67" y="144"/>
                </a:lnTo>
                <a:lnTo>
                  <a:pt x="122" y="168"/>
                </a:lnTo>
                <a:lnTo>
                  <a:pt x="133" y="161"/>
                </a:lnTo>
                <a:lnTo>
                  <a:pt x="133" y="144"/>
                </a:lnTo>
                <a:lnTo>
                  <a:pt x="146" y="134"/>
                </a:lnTo>
                <a:lnTo>
                  <a:pt x="222" y="86"/>
                </a:lnTo>
                <a:lnTo>
                  <a:pt x="234" y="102"/>
                </a:lnTo>
                <a:lnTo>
                  <a:pt x="280" y="117"/>
                </a:lnTo>
                <a:lnTo>
                  <a:pt x="311" y="83"/>
                </a:lnTo>
                <a:lnTo>
                  <a:pt x="319" y="90"/>
                </a:lnTo>
                <a:lnTo>
                  <a:pt x="340" y="90"/>
                </a:lnTo>
                <a:lnTo>
                  <a:pt x="340" y="83"/>
                </a:lnTo>
                <a:lnTo>
                  <a:pt x="364" y="75"/>
                </a:lnTo>
                <a:lnTo>
                  <a:pt x="364" y="66"/>
                </a:lnTo>
                <a:lnTo>
                  <a:pt x="373" y="59"/>
                </a:lnTo>
                <a:lnTo>
                  <a:pt x="377" y="59"/>
                </a:lnTo>
                <a:lnTo>
                  <a:pt x="403" y="36"/>
                </a:lnTo>
                <a:lnTo>
                  <a:pt x="423" y="43"/>
                </a:lnTo>
                <a:lnTo>
                  <a:pt x="444" y="16"/>
                </a:lnTo>
                <a:lnTo>
                  <a:pt x="453" y="36"/>
                </a:lnTo>
                <a:lnTo>
                  <a:pt x="461" y="36"/>
                </a:lnTo>
                <a:lnTo>
                  <a:pt x="490" y="8"/>
                </a:lnTo>
                <a:lnTo>
                  <a:pt x="499" y="8"/>
                </a:lnTo>
                <a:lnTo>
                  <a:pt x="516" y="0"/>
                </a:lnTo>
                <a:lnTo>
                  <a:pt x="541" y="8"/>
                </a:lnTo>
                <a:lnTo>
                  <a:pt x="541" y="36"/>
                </a:lnTo>
                <a:lnTo>
                  <a:pt x="562" y="39"/>
                </a:lnTo>
                <a:lnTo>
                  <a:pt x="553" y="66"/>
                </a:lnTo>
                <a:lnTo>
                  <a:pt x="536" y="94"/>
                </a:lnTo>
                <a:lnTo>
                  <a:pt x="528" y="117"/>
                </a:lnTo>
                <a:lnTo>
                  <a:pt x="536" y="117"/>
                </a:lnTo>
                <a:lnTo>
                  <a:pt x="557" y="98"/>
                </a:lnTo>
                <a:lnTo>
                  <a:pt x="573" y="137"/>
                </a:lnTo>
                <a:lnTo>
                  <a:pt x="591" y="125"/>
                </a:lnTo>
                <a:lnTo>
                  <a:pt x="607" y="125"/>
                </a:lnTo>
                <a:lnTo>
                  <a:pt x="616" y="164"/>
                </a:lnTo>
                <a:lnTo>
                  <a:pt x="607" y="180"/>
                </a:lnTo>
                <a:lnTo>
                  <a:pt x="607" y="195"/>
                </a:lnTo>
                <a:lnTo>
                  <a:pt x="570" y="239"/>
                </a:lnTo>
                <a:lnTo>
                  <a:pt x="573" y="286"/>
                </a:lnTo>
                <a:lnTo>
                  <a:pt x="528" y="317"/>
                </a:lnTo>
                <a:lnTo>
                  <a:pt x="524" y="349"/>
                </a:lnTo>
                <a:lnTo>
                  <a:pt x="499" y="359"/>
                </a:lnTo>
                <a:lnTo>
                  <a:pt x="499" y="376"/>
                </a:lnTo>
                <a:lnTo>
                  <a:pt x="474" y="379"/>
                </a:lnTo>
                <a:lnTo>
                  <a:pt x="453" y="410"/>
                </a:lnTo>
                <a:lnTo>
                  <a:pt x="403" y="418"/>
                </a:lnTo>
                <a:lnTo>
                  <a:pt x="373" y="398"/>
                </a:lnTo>
                <a:lnTo>
                  <a:pt x="343" y="388"/>
                </a:lnTo>
                <a:lnTo>
                  <a:pt x="314" y="415"/>
                </a:lnTo>
                <a:lnTo>
                  <a:pt x="285" y="415"/>
                </a:lnTo>
                <a:lnTo>
                  <a:pt x="259" y="418"/>
                </a:lnTo>
                <a:lnTo>
                  <a:pt x="193" y="383"/>
                </a:lnTo>
                <a:lnTo>
                  <a:pt x="180" y="356"/>
                </a:lnTo>
                <a:lnTo>
                  <a:pt x="196" y="325"/>
                </a:lnTo>
                <a:lnTo>
                  <a:pt x="180" y="313"/>
                </a:lnTo>
                <a:lnTo>
                  <a:pt x="154" y="313"/>
                </a:lnTo>
                <a:lnTo>
                  <a:pt x="151" y="305"/>
                </a:lnTo>
                <a:lnTo>
                  <a:pt x="122" y="313"/>
                </a:lnTo>
                <a:lnTo>
                  <a:pt x="96" y="293"/>
                </a:lnTo>
                <a:lnTo>
                  <a:pt x="109" y="266"/>
                </a:lnTo>
                <a:lnTo>
                  <a:pt x="125" y="266"/>
                </a:lnTo>
                <a:lnTo>
                  <a:pt x="133" y="262"/>
                </a:lnTo>
                <a:lnTo>
                  <a:pt x="143" y="235"/>
                </a:lnTo>
                <a:lnTo>
                  <a:pt x="133" y="223"/>
                </a:lnTo>
                <a:lnTo>
                  <a:pt x="62" y="212"/>
                </a:lnTo>
                <a:lnTo>
                  <a:pt x="54" y="192"/>
                </a:lnTo>
                <a:lnTo>
                  <a:pt x="33" y="192"/>
                </a:lnTo>
                <a:lnTo>
                  <a:pt x="12" y="192"/>
                </a:lnTo>
                <a:lnTo>
                  <a:pt x="0" y="173"/>
                </a:lnTo>
                <a:lnTo>
                  <a:pt x="4" y="161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4" name="未知"/>
          <p:cNvSpPr>
            <a:spLocks/>
          </p:cNvSpPr>
          <p:nvPr/>
        </p:nvSpPr>
        <p:spPr bwMode="auto">
          <a:xfrm>
            <a:off x="4060778" y="4144744"/>
            <a:ext cx="1085850" cy="1060450"/>
          </a:xfrm>
          <a:custGeom>
            <a:avLst/>
            <a:gdLst>
              <a:gd name="T0" fmla="*/ 620 w 710"/>
              <a:gd name="T1" fmla="*/ 108 h 684"/>
              <a:gd name="T2" fmla="*/ 570 w 710"/>
              <a:gd name="T3" fmla="*/ 117 h 684"/>
              <a:gd name="T4" fmla="*/ 550 w 710"/>
              <a:gd name="T5" fmla="*/ 86 h 684"/>
              <a:gd name="T6" fmla="*/ 536 w 710"/>
              <a:gd name="T7" fmla="*/ 62 h 684"/>
              <a:gd name="T8" fmla="*/ 503 w 710"/>
              <a:gd name="T9" fmla="*/ 62 h 684"/>
              <a:gd name="T10" fmla="*/ 481 w 710"/>
              <a:gd name="T11" fmla="*/ 89 h 684"/>
              <a:gd name="T12" fmla="*/ 481 w 710"/>
              <a:gd name="T13" fmla="*/ 120 h 684"/>
              <a:gd name="T14" fmla="*/ 440 w 710"/>
              <a:gd name="T15" fmla="*/ 237 h 684"/>
              <a:gd name="T16" fmla="*/ 405 w 710"/>
              <a:gd name="T17" fmla="*/ 245 h 684"/>
              <a:gd name="T18" fmla="*/ 339 w 710"/>
              <a:gd name="T19" fmla="*/ 261 h 684"/>
              <a:gd name="T20" fmla="*/ 239 w 710"/>
              <a:gd name="T21" fmla="*/ 117 h 684"/>
              <a:gd name="T22" fmla="*/ 209 w 710"/>
              <a:gd name="T23" fmla="*/ 98 h 684"/>
              <a:gd name="T24" fmla="*/ 201 w 710"/>
              <a:gd name="T25" fmla="*/ 62 h 684"/>
              <a:gd name="T26" fmla="*/ 150 w 710"/>
              <a:gd name="T27" fmla="*/ 86 h 684"/>
              <a:gd name="T28" fmla="*/ 130 w 710"/>
              <a:gd name="T29" fmla="*/ 0 h 684"/>
              <a:gd name="T30" fmla="*/ 96 w 710"/>
              <a:gd name="T31" fmla="*/ 35 h 684"/>
              <a:gd name="T32" fmla="*/ 91 w 710"/>
              <a:gd name="T33" fmla="*/ 86 h 684"/>
              <a:gd name="T34" fmla="*/ 70 w 710"/>
              <a:gd name="T35" fmla="*/ 78 h 684"/>
              <a:gd name="T36" fmla="*/ 70 w 710"/>
              <a:gd name="T37" fmla="*/ 140 h 684"/>
              <a:gd name="T38" fmla="*/ 96 w 710"/>
              <a:gd name="T39" fmla="*/ 147 h 684"/>
              <a:gd name="T40" fmla="*/ 96 w 710"/>
              <a:gd name="T41" fmla="*/ 281 h 684"/>
              <a:gd name="T42" fmla="*/ 16 w 710"/>
              <a:gd name="T43" fmla="*/ 366 h 684"/>
              <a:gd name="T44" fmla="*/ 0 w 710"/>
              <a:gd name="T45" fmla="*/ 390 h 684"/>
              <a:gd name="T46" fmla="*/ 0 w 710"/>
              <a:gd name="T47" fmla="*/ 444 h 684"/>
              <a:gd name="T48" fmla="*/ 46 w 710"/>
              <a:gd name="T49" fmla="*/ 437 h 684"/>
              <a:gd name="T50" fmla="*/ 91 w 710"/>
              <a:gd name="T51" fmla="*/ 456 h 684"/>
              <a:gd name="T52" fmla="*/ 109 w 710"/>
              <a:gd name="T53" fmla="*/ 503 h 684"/>
              <a:gd name="T54" fmla="*/ 146 w 710"/>
              <a:gd name="T55" fmla="*/ 515 h 684"/>
              <a:gd name="T56" fmla="*/ 141 w 710"/>
              <a:gd name="T57" fmla="*/ 542 h 684"/>
              <a:gd name="T58" fmla="*/ 130 w 710"/>
              <a:gd name="T59" fmla="*/ 589 h 684"/>
              <a:gd name="T60" fmla="*/ 158 w 710"/>
              <a:gd name="T61" fmla="*/ 601 h 684"/>
              <a:gd name="T62" fmla="*/ 188 w 710"/>
              <a:gd name="T63" fmla="*/ 624 h 684"/>
              <a:gd name="T64" fmla="*/ 243 w 710"/>
              <a:gd name="T65" fmla="*/ 655 h 684"/>
              <a:gd name="T66" fmla="*/ 293 w 710"/>
              <a:gd name="T67" fmla="*/ 640 h 684"/>
              <a:gd name="T68" fmla="*/ 301 w 710"/>
              <a:gd name="T69" fmla="*/ 671 h 684"/>
              <a:gd name="T70" fmla="*/ 330 w 710"/>
              <a:gd name="T71" fmla="*/ 679 h 684"/>
              <a:gd name="T72" fmla="*/ 347 w 710"/>
              <a:gd name="T73" fmla="*/ 674 h 684"/>
              <a:gd name="T74" fmla="*/ 335 w 710"/>
              <a:gd name="T75" fmla="*/ 593 h 684"/>
              <a:gd name="T76" fmla="*/ 377 w 710"/>
              <a:gd name="T77" fmla="*/ 577 h 684"/>
              <a:gd name="T78" fmla="*/ 405 w 710"/>
              <a:gd name="T79" fmla="*/ 554 h 684"/>
              <a:gd name="T80" fmla="*/ 473 w 710"/>
              <a:gd name="T81" fmla="*/ 554 h 684"/>
              <a:gd name="T82" fmla="*/ 503 w 710"/>
              <a:gd name="T83" fmla="*/ 550 h 684"/>
              <a:gd name="T84" fmla="*/ 528 w 710"/>
              <a:gd name="T85" fmla="*/ 569 h 684"/>
              <a:gd name="T86" fmla="*/ 553 w 710"/>
              <a:gd name="T87" fmla="*/ 542 h 684"/>
              <a:gd name="T88" fmla="*/ 583 w 710"/>
              <a:gd name="T89" fmla="*/ 546 h 684"/>
              <a:gd name="T90" fmla="*/ 625 w 710"/>
              <a:gd name="T91" fmla="*/ 503 h 684"/>
              <a:gd name="T92" fmla="*/ 662 w 710"/>
              <a:gd name="T93" fmla="*/ 511 h 684"/>
              <a:gd name="T94" fmla="*/ 691 w 710"/>
              <a:gd name="T95" fmla="*/ 484 h 684"/>
              <a:gd name="T96" fmla="*/ 709 w 710"/>
              <a:gd name="T97" fmla="*/ 452 h 684"/>
              <a:gd name="T98" fmla="*/ 628 w 710"/>
              <a:gd name="T99" fmla="*/ 429 h 684"/>
              <a:gd name="T100" fmla="*/ 599 w 710"/>
              <a:gd name="T101" fmla="*/ 410 h 684"/>
              <a:gd name="T102" fmla="*/ 566 w 710"/>
              <a:gd name="T103" fmla="*/ 390 h 684"/>
              <a:gd name="T104" fmla="*/ 578 w 710"/>
              <a:gd name="T105" fmla="*/ 335 h 684"/>
              <a:gd name="T106" fmla="*/ 570 w 710"/>
              <a:gd name="T107" fmla="*/ 230 h 684"/>
              <a:gd name="T108" fmla="*/ 511 w 710"/>
              <a:gd name="T109" fmla="*/ 234 h 684"/>
              <a:gd name="T110" fmla="*/ 503 w 710"/>
              <a:gd name="T111" fmla="*/ 198 h 684"/>
              <a:gd name="T112" fmla="*/ 515 w 710"/>
              <a:gd name="T113" fmla="*/ 159 h 684"/>
              <a:gd name="T114" fmla="*/ 550 w 710"/>
              <a:gd name="T115" fmla="*/ 156 h 684"/>
              <a:gd name="T116" fmla="*/ 612 w 710"/>
              <a:gd name="T117" fmla="*/ 156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0" h="684">
                <a:moveTo>
                  <a:pt x="625" y="125"/>
                </a:moveTo>
                <a:lnTo>
                  <a:pt x="620" y="108"/>
                </a:lnTo>
                <a:lnTo>
                  <a:pt x="599" y="101"/>
                </a:lnTo>
                <a:lnTo>
                  <a:pt x="570" y="117"/>
                </a:lnTo>
                <a:lnTo>
                  <a:pt x="550" y="108"/>
                </a:lnTo>
                <a:lnTo>
                  <a:pt x="550" y="86"/>
                </a:lnTo>
                <a:lnTo>
                  <a:pt x="536" y="74"/>
                </a:lnTo>
                <a:lnTo>
                  <a:pt x="536" y="62"/>
                </a:lnTo>
                <a:lnTo>
                  <a:pt x="511" y="54"/>
                </a:lnTo>
                <a:lnTo>
                  <a:pt x="503" y="62"/>
                </a:lnTo>
                <a:lnTo>
                  <a:pt x="507" y="81"/>
                </a:lnTo>
                <a:lnTo>
                  <a:pt x="481" y="89"/>
                </a:lnTo>
                <a:lnTo>
                  <a:pt x="478" y="105"/>
                </a:lnTo>
                <a:lnTo>
                  <a:pt x="481" y="120"/>
                </a:lnTo>
                <a:lnTo>
                  <a:pt x="432" y="176"/>
                </a:lnTo>
                <a:lnTo>
                  <a:pt x="440" y="237"/>
                </a:lnTo>
                <a:lnTo>
                  <a:pt x="419" y="257"/>
                </a:lnTo>
                <a:lnTo>
                  <a:pt x="405" y="245"/>
                </a:lnTo>
                <a:lnTo>
                  <a:pt x="356" y="273"/>
                </a:lnTo>
                <a:lnTo>
                  <a:pt x="339" y="261"/>
                </a:lnTo>
                <a:lnTo>
                  <a:pt x="267" y="137"/>
                </a:lnTo>
                <a:lnTo>
                  <a:pt x="239" y="117"/>
                </a:lnTo>
                <a:lnTo>
                  <a:pt x="217" y="113"/>
                </a:lnTo>
                <a:lnTo>
                  <a:pt x="209" y="98"/>
                </a:lnTo>
                <a:lnTo>
                  <a:pt x="221" y="78"/>
                </a:lnTo>
                <a:lnTo>
                  <a:pt x="201" y="62"/>
                </a:lnTo>
                <a:lnTo>
                  <a:pt x="176" y="81"/>
                </a:lnTo>
                <a:lnTo>
                  <a:pt x="150" y="86"/>
                </a:lnTo>
                <a:lnTo>
                  <a:pt x="133" y="15"/>
                </a:lnTo>
                <a:lnTo>
                  <a:pt x="130" y="0"/>
                </a:lnTo>
                <a:lnTo>
                  <a:pt x="109" y="27"/>
                </a:lnTo>
                <a:lnTo>
                  <a:pt x="96" y="35"/>
                </a:lnTo>
                <a:lnTo>
                  <a:pt x="100" y="78"/>
                </a:lnTo>
                <a:lnTo>
                  <a:pt x="91" y="86"/>
                </a:lnTo>
                <a:lnTo>
                  <a:pt x="78" y="86"/>
                </a:lnTo>
                <a:lnTo>
                  <a:pt x="70" y="78"/>
                </a:lnTo>
                <a:lnTo>
                  <a:pt x="58" y="89"/>
                </a:lnTo>
                <a:lnTo>
                  <a:pt x="70" y="140"/>
                </a:lnTo>
                <a:lnTo>
                  <a:pt x="83" y="140"/>
                </a:lnTo>
                <a:lnTo>
                  <a:pt x="96" y="147"/>
                </a:lnTo>
                <a:lnTo>
                  <a:pt x="100" y="176"/>
                </a:lnTo>
                <a:lnTo>
                  <a:pt x="96" y="281"/>
                </a:lnTo>
                <a:lnTo>
                  <a:pt x="20" y="343"/>
                </a:lnTo>
                <a:lnTo>
                  <a:pt x="16" y="366"/>
                </a:lnTo>
                <a:lnTo>
                  <a:pt x="0" y="378"/>
                </a:lnTo>
                <a:lnTo>
                  <a:pt x="0" y="390"/>
                </a:lnTo>
                <a:lnTo>
                  <a:pt x="12" y="421"/>
                </a:lnTo>
                <a:lnTo>
                  <a:pt x="0" y="444"/>
                </a:lnTo>
                <a:lnTo>
                  <a:pt x="8" y="449"/>
                </a:lnTo>
                <a:lnTo>
                  <a:pt x="46" y="437"/>
                </a:lnTo>
                <a:lnTo>
                  <a:pt x="100" y="437"/>
                </a:lnTo>
                <a:lnTo>
                  <a:pt x="91" y="456"/>
                </a:lnTo>
                <a:lnTo>
                  <a:pt x="105" y="476"/>
                </a:lnTo>
                <a:lnTo>
                  <a:pt x="109" y="503"/>
                </a:lnTo>
                <a:lnTo>
                  <a:pt x="113" y="511"/>
                </a:lnTo>
                <a:lnTo>
                  <a:pt x="146" y="515"/>
                </a:lnTo>
                <a:lnTo>
                  <a:pt x="158" y="523"/>
                </a:lnTo>
                <a:lnTo>
                  <a:pt x="141" y="542"/>
                </a:lnTo>
                <a:lnTo>
                  <a:pt x="141" y="566"/>
                </a:lnTo>
                <a:lnTo>
                  <a:pt x="130" y="589"/>
                </a:lnTo>
                <a:lnTo>
                  <a:pt x="138" y="601"/>
                </a:lnTo>
                <a:lnTo>
                  <a:pt x="158" y="601"/>
                </a:lnTo>
                <a:lnTo>
                  <a:pt x="193" y="613"/>
                </a:lnTo>
                <a:lnTo>
                  <a:pt x="188" y="624"/>
                </a:lnTo>
                <a:lnTo>
                  <a:pt x="209" y="655"/>
                </a:lnTo>
                <a:lnTo>
                  <a:pt x="243" y="655"/>
                </a:lnTo>
                <a:lnTo>
                  <a:pt x="280" y="635"/>
                </a:lnTo>
                <a:lnTo>
                  <a:pt x="293" y="640"/>
                </a:lnTo>
                <a:lnTo>
                  <a:pt x="293" y="655"/>
                </a:lnTo>
                <a:lnTo>
                  <a:pt x="301" y="671"/>
                </a:lnTo>
                <a:lnTo>
                  <a:pt x="309" y="683"/>
                </a:lnTo>
                <a:lnTo>
                  <a:pt x="330" y="679"/>
                </a:lnTo>
                <a:lnTo>
                  <a:pt x="339" y="683"/>
                </a:lnTo>
                <a:lnTo>
                  <a:pt x="347" y="674"/>
                </a:lnTo>
                <a:lnTo>
                  <a:pt x="347" y="647"/>
                </a:lnTo>
                <a:lnTo>
                  <a:pt x="335" y="593"/>
                </a:lnTo>
                <a:lnTo>
                  <a:pt x="343" y="577"/>
                </a:lnTo>
                <a:lnTo>
                  <a:pt x="377" y="577"/>
                </a:lnTo>
                <a:lnTo>
                  <a:pt x="385" y="577"/>
                </a:lnTo>
                <a:lnTo>
                  <a:pt x="405" y="554"/>
                </a:lnTo>
                <a:lnTo>
                  <a:pt x="452" y="569"/>
                </a:lnTo>
                <a:lnTo>
                  <a:pt x="473" y="554"/>
                </a:lnTo>
                <a:lnTo>
                  <a:pt x="481" y="562"/>
                </a:lnTo>
                <a:lnTo>
                  <a:pt x="503" y="550"/>
                </a:lnTo>
                <a:lnTo>
                  <a:pt x="523" y="569"/>
                </a:lnTo>
                <a:lnTo>
                  <a:pt x="528" y="569"/>
                </a:lnTo>
                <a:lnTo>
                  <a:pt x="536" y="557"/>
                </a:lnTo>
                <a:lnTo>
                  <a:pt x="553" y="542"/>
                </a:lnTo>
                <a:lnTo>
                  <a:pt x="562" y="550"/>
                </a:lnTo>
                <a:lnTo>
                  <a:pt x="583" y="546"/>
                </a:lnTo>
                <a:lnTo>
                  <a:pt x="603" y="530"/>
                </a:lnTo>
                <a:lnTo>
                  <a:pt x="625" y="503"/>
                </a:lnTo>
                <a:lnTo>
                  <a:pt x="649" y="499"/>
                </a:lnTo>
                <a:lnTo>
                  <a:pt x="662" y="511"/>
                </a:lnTo>
                <a:lnTo>
                  <a:pt x="674" y="484"/>
                </a:lnTo>
                <a:lnTo>
                  <a:pt x="691" y="484"/>
                </a:lnTo>
                <a:lnTo>
                  <a:pt x="699" y="479"/>
                </a:lnTo>
                <a:lnTo>
                  <a:pt x="709" y="452"/>
                </a:lnTo>
                <a:lnTo>
                  <a:pt x="699" y="440"/>
                </a:lnTo>
                <a:lnTo>
                  <a:pt x="628" y="429"/>
                </a:lnTo>
                <a:lnTo>
                  <a:pt x="620" y="410"/>
                </a:lnTo>
                <a:lnTo>
                  <a:pt x="599" y="410"/>
                </a:lnTo>
                <a:lnTo>
                  <a:pt x="578" y="410"/>
                </a:lnTo>
                <a:lnTo>
                  <a:pt x="566" y="390"/>
                </a:lnTo>
                <a:lnTo>
                  <a:pt x="570" y="378"/>
                </a:lnTo>
                <a:lnTo>
                  <a:pt x="578" y="335"/>
                </a:lnTo>
                <a:lnTo>
                  <a:pt x="550" y="308"/>
                </a:lnTo>
                <a:lnTo>
                  <a:pt x="570" y="230"/>
                </a:lnTo>
                <a:lnTo>
                  <a:pt x="558" y="218"/>
                </a:lnTo>
                <a:lnTo>
                  <a:pt x="511" y="234"/>
                </a:lnTo>
                <a:lnTo>
                  <a:pt x="503" y="215"/>
                </a:lnTo>
                <a:lnTo>
                  <a:pt x="503" y="198"/>
                </a:lnTo>
                <a:lnTo>
                  <a:pt x="490" y="186"/>
                </a:lnTo>
                <a:lnTo>
                  <a:pt x="515" y="159"/>
                </a:lnTo>
                <a:lnTo>
                  <a:pt x="536" y="167"/>
                </a:lnTo>
                <a:lnTo>
                  <a:pt x="550" y="156"/>
                </a:lnTo>
                <a:lnTo>
                  <a:pt x="591" y="164"/>
                </a:lnTo>
                <a:lnTo>
                  <a:pt x="612" y="156"/>
                </a:lnTo>
                <a:lnTo>
                  <a:pt x="625" y="125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5" name="未知"/>
          <p:cNvSpPr>
            <a:spLocks/>
          </p:cNvSpPr>
          <p:nvPr/>
        </p:nvSpPr>
        <p:spPr bwMode="auto">
          <a:xfrm>
            <a:off x="6329316" y="4133632"/>
            <a:ext cx="512762" cy="612775"/>
          </a:xfrm>
          <a:custGeom>
            <a:avLst/>
            <a:gdLst>
              <a:gd name="T0" fmla="*/ 0 w 336"/>
              <a:gd name="T1" fmla="*/ 302 h 396"/>
              <a:gd name="T2" fmla="*/ 8 w 336"/>
              <a:gd name="T3" fmla="*/ 234 h 396"/>
              <a:gd name="T4" fmla="*/ 20 w 336"/>
              <a:gd name="T5" fmla="*/ 215 h 396"/>
              <a:gd name="T6" fmla="*/ 28 w 336"/>
              <a:gd name="T7" fmla="*/ 200 h 396"/>
              <a:gd name="T8" fmla="*/ 42 w 336"/>
              <a:gd name="T9" fmla="*/ 168 h 396"/>
              <a:gd name="T10" fmla="*/ 34 w 336"/>
              <a:gd name="T11" fmla="*/ 161 h 396"/>
              <a:gd name="T12" fmla="*/ 38 w 336"/>
              <a:gd name="T13" fmla="*/ 133 h 396"/>
              <a:gd name="T14" fmla="*/ 70 w 336"/>
              <a:gd name="T15" fmla="*/ 98 h 396"/>
              <a:gd name="T16" fmla="*/ 67 w 336"/>
              <a:gd name="T17" fmla="*/ 75 h 396"/>
              <a:gd name="T18" fmla="*/ 91 w 336"/>
              <a:gd name="T19" fmla="*/ 39 h 396"/>
              <a:gd name="T20" fmla="*/ 113 w 336"/>
              <a:gd name="T21" fmla="*/ 43 h 396"/>
              <a:gd name="T22" fmla="*/ 154 w 336"/>
              <a:gd name="T23" fmla="*/ 16 h 396"/>
              <a:gd name="T24" fmla="*/ 163 w 336"/>
              <a:gd name="T25" fmla="*/ 0 h 396"/>
              <a:gd name="T26" fmla="*/ 193 w 336"/>
              <a:gd name="T27" fmla="*/ 4 h 396"/>
              <a:gd name="T28" fmla="*/ 205 w 336"/>
              <a:gd name="T29" fmla="*/ 36 h 396"/>
              <a:gd name="T30" fmla="*/ 217 w 336"/>
              <a:gd name="T31" fmla="*/ 59 h 396"/>
              <a:gd name="T32" fmla="*/ 248 w 336"/>
              <a:gd name="T33" fmla="*/ 59 h 396"/>
              <a:gd name="T34" fmla="*/ 264 w 336"/>
              <a:gd name="T35" fmla="*/ 39 h 396"/>
              <a:gd name="T36" fmla="*/ 289 w 336"/>
              <a:gd name="T37" fmla="*/ 63 h 396"/>
              <a:gd name="T38" fmla="*/ 335 w 336"/>
              <a:gd name="T39" fmla="*/ 48 h 396"/>
              <a:gd name="T40" fmla="*/ 306 w 336"/>
              <a:gd name="T41" fmla="*/ 114 h 396"/>
              <a:gd name="T42" fmla="*/ 289 w 336"/>
              <a:gd name="T43" fmla="*/ 106 h 396"/>
              <a:gd name="T44" fmla="*/ 276 w 336"/>
              <a:gd name="T45" fmla="*/ 110 h 396"/>
              <a:gd name="T46" fmla="*/ 276 w 336"/>
              <a:gd name="T47" fmla="*/ 117 h 396"/>
              <a:gd name="T48" fmla="*/ 292 w 336"/>
              <a:gd name="T49" fmla="*/ 133 h 396"/>
              <a:gd name="T50" fmla="*/ 289 w 336"/>
              <a:gd name="T51" fmla="*/ 192 h 396"/>
              <a:gd name="T52" fmla="*/ 292 w 336"/>
              <a:gd name="T53" fmla="*/ 212 h 396"/>
              <a:gd name="T54" fmla="*/ 289 w 336"/>
              <a:gd name="T55" fmla="*/ 215 h 396"/>
              <a:gd name="T56" fmla="*/ 268 w 336"/>
              <a:gd name="T57" fmla="*/ 212 h 396"/>
              <a:gd name="T58" fmla="*/ 256 w 336"/>
              <a:gd name="T59" fmla="*/ 224 h 396"/>
              <a:gd name="T60" fmla="*/ 264 w 336"/>
              <a:gd name="T61" fmla="*/ 239 h 396"/>
              <a:gd name="T62" fmla="*/ 243 w 336"/>
              <a:gd name="T63" fmla="*/ 258 h 396"/>
              <a:gd name="T64" fmla="*/ 248 w 336"/>
              <a:gd name="T65" fmla="*/ 266 h 396"/>
              <a:gd name="T66" fmla="*/ 226 w 336"/>
              <a:gd name="T67" fmla="*/ 278 h 396"/>
              <a:gd name="T68" fmla="*/ 229 w 336"/>
              <a:gd name="T69" fmla="*/ 293 h 396"/>
              <a:gd name="T70" fmla="*/ 221 w 336"/>
              <a:gd name="T71" fmla="*/ 302 h 396"/>
              <a:gd name="T72" fmla="*/ 193 w 336"/>
              <a:gd name="T73" fmla="*/ 302 h 396"/>
              <a:gd name="T74" fmla="*/ 176 w 336"/>
              <a:gd name="T75" fmla="*/ 313 h 396"/>
              <a:gd name="T76" fmla="*/ 172 w 336"/>
              <a:gd name="T77" fmla="*/ 317 h 396"/>
              <a:gd name="T78" fmla="*/ 188 w 336"/>
              <a:gd name="T79" fmla="*/ 329 h 396"/>
              <a:gd name="T80" fmla="*/ 172 w 336"/>
              <a:gd name="T81" fmla="*/ 352 h 396"/>
              <a:gd name="T82" fmla="*/ 150 w 336"/>
              <a:gd name="T83" fmla="*/ 375 h 396"/>
              <a:gd name="T84" fmla="*/ 142 w 336"/>
              <a:gd name="T85" fmla="*/ 371 h 396"/>
              <a:gd name="T86" fmla="*/ 122 w 336"/>
              <a:gd name="T87" fmla="*/ 395 h 396"/>
              <a:gd name="T88" fmla="*/ 96 w 336"/>
              <a:gd name="T89" fmla="*/ 344 h 396"/>
              <a:gd name="T90" fmla="*/ 75 w 336"/>
              <a:gd name="T91" fmla="*/ 317 h 396"/>
              <a:gd name="T92" fmla="*/ 59 w 336"/>
              <a:gd name="T93" fmla="*/ 321 h 396"/>
              <a:gd name="T94" fmla="*/ 50 w 336"/>
              <a:gd name="T95" fmla="*/ 313 h 396"/>
              <a:gd name="T96" fmla="*/ 0 w 336"/>
              <a:gd name="T97" fmla="*/ 302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6" h="396">
                <a:moveTo>
                  <a:pt x="0" y="302"/>
                </a:moveTo>
                <a:lnTo>
                  <a:pt x="8" y="234"/>
                </a:lnTo>
                <a:lnTo>
                  <a:pt x="20" y="215"/>
                </a:lnTo>
                <a:lnTo>
                  <a:pt x="28" y="200"/>
                </a:lnTo>
                <a:lnTo>
                  <a:pt x="42" y="168"/>
                </a:lnTo>
                <a:lnTo>
                  <a:pt x="34" y="161"/>
                </a:lnTo>
                <a:lnTo>
                  <a:pt x="38" y="133"/>
                </a:lnTo>
                <a:lnTo>
                  <a:pt x="70" y="98"/>
                </a:lnTo>
                <a:lnTo>
                  <a:pt x="67" y="75"/>
                </a:lnTo>
                <a:lnTo>
                  <a:pt x="91" y="39"/>
                </a:lnTo>
                <a:lnTo>
                  <a:pt x="113" y="43"/>
                </a:lnTo>
                <a:lnTo>
                  <a:pt x="154" y="16"/>
                </a:lnTo>
                <a:lnTo>
                  <a:pt x="163" y="0"/>
                </a:lnTo>
                <a:lnTo>
                  <a:pt x="193" y="4"/>
                </a:lnTo>
                <a:lnTo>
                  <a:pt x="205" y="36"/>
                </a:lnTo>
                <a:lnTo>
                  <a:pt x="217" y="59"/>
                </a:lnTo>
                <a:lnTo>
                  <a:pt x="248" y="59"/>
                </a:lnTo>
                <a:lnTo>
                  <a:pt x="264" y="39"/>
                </a:lnTo>
                <a:lnTo>
                  <a:pt x="289" y="63"/>
                </a:lnTo>
                <a:lnTo>
                  <a:pt x="335" y="48"/>
                </a:lnTo>
                <a:lnTo>
                  <a:pt x="306" y="114"/>
                </a:lnTo>
                <a:lnTo>
                  <a:pt x="289" y="106"/>
                </a:lnTo>
                <a:lnTo>
                  <a:pt x="276" y="110"/>
                </a:lnTo>
                <a:lnTo>
                  <a:pt x="276" y="117"/>
                </a:lnTo>
                <a:lnTo>
                  <a:pt x="292" y="133"/>
                </a:lnTo>
                <a:lnTo>
                  <a:pt x="289" y="192"/>
                </a:lnTo>
                <a:lnTo>
                  <a:pt x="292" y="212"/>
                </a:lnTo>
                <a:lnTo>
                  <a:pt x="289" y="215"/>
                </a:lnTo>
                <a:lnTo>
                  <a:pt x="268" y="212"/>
                </a:lnTo>
                <a:lnTo>
                  <a:pt x="256" y="224"/>
                </a:lnTo>
                <a:lnTo>
                  <a:pt x="264" y="239"/>
                </a:lnTo>
                <a:lnTo>
                  <a:pt x="243" y="258"/>
                </a:lnTo>
                <a:lnTo>
                  <a:pt x="248" y="266"/>
                </a:lnTo>
                <a:lnTo>
                  <a:pt x="226" y="278"/>
                </a:lnTo>
                <a:lnTo>
                  <a:pt x="229" y="293"/>
                </a:lnTo>
                <a:lnTo>
                  <a:pt x="221" y="302"/>
                </a:lnTo>
                <a:lnTo>
                  <a:pt x="193" y="302"/>
                </a:lnTo>
                <a:lnTo>
                  <a:pt x="176" y="313"/>
                </a:lnTo>
                <a:lnTo>
                  <a:pt x="172" y="317"/>
                </a:lnTo>
                <a:lnTo>
                  <a:pt x="188" y="329"/>
                </a:lnTo>
                <a:lnTo>
                  <a:pt x="172" y="352"/>
                </a:lnTo>
                <a:lnTo>
                  <a:pt x="150" y="375"/>
                </a:lnTo>
                <a:lnTo>
                  <a:pt x="142" y="371"/>
                </a:lnTo>
                <a:lnTo>
                  <a:pt x="122" y="395"/>
                </a:lnTo>
                <a:lnTo>
                  <a:pt x="96" y="344"/>
                </a:lnTo>
                <a:lnTo>
                  <a:pt x="75" y="317"/>
                </a:lnTo>
                <a:lnTo>
                  <a:pt x="59" y="321"/>
                </a:lnTo>
                <a:lnTo>
                  <a:pt x="50" y="313"/>
                </a:lnTo>
                <a:lnTo>
                  <a:pt x="0" y="302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6" name="未知"/>
          <p:cNvSpPr>
            <a:spLocks/>
          </p:cNvSpPr>
          <p:nvPr/>
        </p:nvSpPr>
        <p:spPr bwMode="auto">
          <a:xfrm>
            <a:off x="6329316" y="4133632"/>
            <a:ext cx="512762" cy="612775"/>
          </a:xfrm>
          <a:custGeom>
            <a:avLst/>
            <a:gdLst>
              <a:gd name="T0" fmla="*/ 0 w 336"/>
              <a:gd name="T1" fmla="*/ 302 h 396"/>
              <a:gd name="T2" fmla="*/ 8 w 336"/>
              <a:gd name="T3" fmla="*/ 234 h 396"/>
              <a:gd name="T4" fmla="*/ 20 w 336"/>
              <a:gd name="T5" fmla="*/ 215 h 396"/>
              <a:gd name="T6" fmla="*/ 28 w 336"/>
              <a:gd name="T7" fmla="*/ 200 h 396"/>
              <a:gd name="T8" fmla="*/ 42 w 336"/>
              <a:gd name="T9" fmla="*/ 168 h 396"/>
              <a:gd name="T10" fmla="*/ 34 w 336"/>
              <a:gd name="T11" fmla="*/ 161 h 396"/>
              <a:gd name="T12" fmla="*/ 38 w 336"/>
              <a:gd name="T13" fmla="*/ 133 h 396"/>
              <a:gd name="T14" fmla="*/ 70 w 336"/>
              <a:gd name="T15" fmla="*/ 98 h 396"/>
              <a:gd name="T16" fmla="*/ 67 w 336"/>
              <a:gd name="T17" fmla="*/ 75 h 396"/>
              <a:gd name="T18" fmla="*/ 91 w 336"/>
              <a:gd name="T19" fmla="*/ 39 h 396"/>
              <a:gd name="T20" fmla="*/ 113 w 336"/>
              <a:gd name="T21" fmla="*/ 43 h 396"/>
              <a:gd name="T22" fmla="*/ 154 w 336"/>
              <a:gd name="T23" fmla="*/ 16 h 396"/>
              <a:gd name="T24" fmla="*/ 163 w 336"/>
              <a:gd name="T25" fmla="*/ 0 h 396"/>
              <a:gd name="T26" fmla="*/ 193 w 336"/>
              <a:gd name="T27" fmla="*/ 4 h 396"/>
              <a:gd name="T28" fmla="*/ 205 w 336"/>
              <a:gd name="T29" fmla="*/ 36 h 396"/>
              <a:gd name="T30" fmla="*/ 217 w 336"/>
              <a:gd name="T31" fmla="*/ 59 h 396"/>
              <a:gd name="T32" fmla="*/ 248 w 336"/>
              <a:gd name="T33" fmla="*/ 59 h 396"/>
              <a:gd name="T34" fmla="*/ 264 w 336"/>
              <a:gd name="T35" fmla="*/ 39 h 396"/>
              <a:gd name="T36" fmla="*/ 289 w 336"/>
              <a:gd name="T37" fmla="*/ 63 h 396"/>
              <a:gd name="T38" fmla="*/ 335 w 336"/>
              <a:gd name="T39" fmla="*/ 48 h 396"/>
              <a:gd name="T40" fmla="*/ 306 w 336"/>
              <a:gd name="T41" fmla="*/ 114 h 396"/>
              <a:gd name="T42" fmla="*/ 289 w 336"/>
              <a:gd name="T43" fmla="*/ 106 h 396"/>
              <a:gd name="T44" fmla="*/ 276 w 336"/>
              <a:gd name="T45" fmla="*/ 110 h 396"/>
              <a:gd name="T46" fmla="*/ 276 w 336"/>
              <a:gd name="T47" fmla="*/ 117 h 396"/>
              <a:gd name="T48" fmla="*/ 292 w 336"/>
              <a:gd name="T49" fmla="*/ 133 h 396"/>
              <a:gd name="T50" fmla="*/ 289 w 336"/>
              <a:gd name="T51" fmla="*/ 192 h 396"/>
              <a:gd name="T52" fmla="*/ 292 w 336"/>
              <a:gd name="T53" fmla="*/ 212 h 396"/>
              <a:gd name="T54" fmla="*/ 289 w 336"/>
              <a:gd name="T55" fmla="*/ 215 h 396"/>
              <a:gd name="T56" fmla="*/ 268 w 336"/>
              <a:gd name="T57" fmla="*/ 212 h 396"/>
              <a:gd name="T58" fmla="*/ 256 w 336"/>
              <a:gd name="T59" fmla="*/ 224 h 396"/>
              <a:gd name="T60" fmla="*/ 264 w 336"/>
              <a:gd name="T61" fmla="*/ 239 h 396"/>
              <a:gd name="T62" fmla="*/ 243 w 336"/>
              <a:gd name="T63" fmla="*/ 258 h 396"/>
              <a:gd name="T64" fmla="*/ 248 w 336"/>
              <a:gd name="T65" fmla="*/ 266 h 396"/>
              <a:gd name="T66" fmla="*/ 226 w 336"/>
              <a:gd name="T67" fmla="*/ 278 h 396"/>
              <a:gd name="T68" fmla="*/ 229 w 336"/>
              <a:gd name="T69" fmla="*/ 293 h 396"/>
              <a:gd name="T70" fmla="*/ 221 w 336"/>
              <a:gd name="T71" fmla="*/ 302 h 396"/>
              <a:gd name="T72" fmla="*/ 193 w 336"/>
              <a:gd name="T73" fmla="*/ 302 h 396"/>
              <a:gd name="T74" fmla="*/ 176 w 336"/>
              <a:gd name="T75" fmla="*/ 313 h 396"/>
              <a:gd name="T76" fmla="*/ 172 w 336"/>
              <a:gd name="T77" fmla="*/ 317 h 396"/>
              <a:gd name="T78" fmla="*/ 188 w 336"/>
              <a:gd name="T79" fmla="*/ 329 h 396"/>
              <a:gd name="T80" fmla="*/ 172 w 336"/>
              <a:gd name="T81" fmla="*/ 352 h 396"/>
              <a:gd name="T82" fmla="*/ 150 w 336"/>
              <a:gd name="T83" fmla="*/ 375 h 396"/>
              <a:gd name="T84" fmla="*/ 142 w 336"/>
              <a:gd name="T85" fmla="*/ 371 h 396"/>
              <a:gd name="T86" fmla="*/ 122 w 336"/>
              <a:gd name="T87" fmla="*/ 395 h 396"/>
              <a:gd name="T88" fmla="*/ 96 w 336"/>
              <a:gd name="T89" fmla="*/ 344 h 396"/>
              <a:gd name="T90" fmla="*/ 75 w 336"/>
              <a:gd name="T91" fmla="*/ 317 h 396"/>
              <a:gd name="T92" fmla="*/ 59 w 336"/>
              <a:gd name="T93" fmla="*/ 321 h 396"/>
              <a:gd name="T94" fmla="*/ 50 w 336"/>
              <a:gd name="T95" fmla="*/ 313 h 396"/>
              <a:gd name="T96" fmla="*/ 0 w 336"/>
              <a:gd name="T97" fmla="*/ 302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6" h="396">
                <a:moveTo>
                  <a:pt x="0" y="302"/>
                </a:moveTo>
                <a:lnTo>
                  <a:pt x="8" y="234"/>
                </a:lnTo>
                <a:lnTo>
                  <a:pt x="20" y="215"/>
                </a:lnTo>
                <a:lnTo>
                  <a:pt x="28" y="200"/>
                </a:lnTo>
                <a:lnTo>
                  <a:pt x="42" y="168"/>
                </a:lnTo>
                <a:lnTo>
                  <a:pt x="34" y="161"/>
                </a:lnTo>
                <a:lnTo>
                  <a:pt x="38" y="133"/>
                </a:lnTo>
                <a:lnTo>
                  <a:pt x="70" y="98"/>
                </a:lnTo>
                <a:lnTo>
                  <a:pt x="67" y="75"/>
                </a:lnTo>
                <a:lnTo>
                  <a:pt x="91" y="39"/>
                </a:lnTo>
                <a:lnTo>
                  <a:pt x="113" y="43"/>
                </a:lnTo>
                <a:lnTo>
                  <a:pt x="154" y="16"/>
                </a:lnTo>
                <a:lnTo>
                  <a:pt x="163" y="0"/>
                </a:lnTo>
                <a:lnTo>
                  <a:pt x="193" y="4"/>
                </a:lnTo>
                <a:lnTo>
                  <a:pt x="205" y="36"/>
                </a:lnTo>
                <a:lnTo>
                  <a:pt x="217" y="59"/>
                </a:lnTo>
                <a:lnTo>
                  <a:pt x="248" y="59"/>
                </a:lnTo>
                <a:lnTo>
                  <a:pt x="264" y="39"/>
                </a:lnTo>
                <a:lnTo>
                  <a:pt x="289" y="63"/>
                </a:lnTo>
                <a:lnTo>
                  <a:pt x="335" y="48"/>
                </a:lnTo>
                <a:lnTo>
                  <a:pt x="306" y="114"/>
                </a:lnTo>
                <a:lnTo>
                  <a:pt x="289" y="106"/>
                </a:lnTo>
                <a:lnTo>
                  <a:pt x="276" y="110"/>
                </a:lnTo>
                <a:lnTo>
                  <a:pt x="276" y="117"/>
                </a:lnTo>
                <a:lnTo>
                  <a:pt x="292" y="133"/>
                </a:lnTo>
                <a:lnTo>
                  <a:pt x="289" y="192"/>
                </a:lnTo>
                <a:lnTo>
                  <a:pt x="292" y="212"/>
                </a:lnTo>
                <a:lnTo>
                  <a:pt x="289" y="215"/>
                </a:lnTo>
                <a:lnTo>
                  <a:pt x="268" y="212"/>
                </a:lnTo>
                <a:lnTo>
                  <a:pt x="256" y="224"/>
                </a:lnTo>
                <a:lnTo>
                  <a:pt x="264" y="239"/>
                </a:lnTo>
                <a:lnTo>
                  <a:pt x="243" y="258"/>
                </a:lnTo>
                <a:lnTo>
                  <a:pt x="248" y="266"/>
                </a:lnTo>
                <a:lnTo>
                  <a:pt x="226" y="278"/>
                </a:lnTo>
                <a:lnTo>
                  <a:pt x="229" y="293"/>
                </a:lnTo>
                <a:lnTo>
                  <a:pt x="221" y="302"/>
                </a:lnTo>
                <a:lnTo>
                  <a:pt x="193" y="302"/>
                </a:lnTo>
                <a:lnTo>
                  <a:pt x="176" y="313"/>
                </a:lnTo>
                <a:lnTo>
                  <a:pt x="172" y="317"/>
                </a:lnTo>
                <a:lnTo>
                  <a:pt x="188" y="329"/>
                </a:lnTo>
                <a:lnTo>
                  <a:pt x="172" y="352"/>
                </a:lnTo>
                <a:lnTo>
                  <a:pt x="150" y="375"/>
                </a:lnTo>
                <a:lnTo>
                  <a:pt x="142" y="371"/>
                </a:lnTo>
                <a:lnTo>
                  <a:pt x="122" y="395"/>
                </a:lnTo>
                <a:lnTo>
                  <a:pt x="96" y="344"/>
                </a:lnTo>
                <a:lnTo>
                  <a:pt x="75" y="317"/>
                </a:lnTo>
                <a:lnTo>
                  <a:pt x="59" y="321"/>
                </a:lnTo>
                <a:lnTo>
                  <a:pt x="50" y="313"/>
                </a:lnTo>
                <a:lnTo>
                  <a:pt x="0" y="302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7" name="未知"/>
          <p:cNvSpPr>
            <a:spLocks/>
          </p:cNvSpPr>
          <p:nvPr/>
        </p:nvSpPr>
        <p:spPr bwMode="auto">
          <a:xfrm>
            <a:off x="6016578" y="3933607"/>
            <a:ext cx="566738" cy="746125"/>
          </a:xfrm>
          <a:custGeom>
            <a:avLst/>
            <a:gdLst>
              <a:gd name="T0" fmla="*/ 7 w 370"/>
              <a:gd name="T1" fmla="*/ 105 h 481"/>
              <a:gd name="T2" fmla="*/ 34 w 370"/>
              <a:gd name="T3" fmla="*/ 148 h 481"/>
              <a:gd name="T4" fmla="*/ 34 w 370"/>
              <a:gd name="T5" fmla="*/ 172 h 481"/>
              <a:gd name="T6" fmla="*/ 20 w 370"/>
              <a:gd name="T7" fmla="*/ 195 h 481"/>
              <a:gd name="T8" fmla="*/ 3 w 370"/>
              <a:gd name="T9" fmla="*/ 206 h 481"/>
              <a:gd name="T10" fmla="*/ 0 w 370"/>
              <a:gd name="T11" fmla="*/ 245 h 481"/>
              <a:gd name="T12" fmla="*/ 3 w 370"/>
              <a:gd name="T13" fmla="*/ 254 h 481"/>
              <a:gd name="T14" fmla="*/ 15 w 370"/>
              <a:gd name="T15" fmla="*/ 250 h 481"/>
              <a:gd name="T16" fmla="*/ 20 w 370"/>
              <a:gd name="T17" fmla="*/ 254 h 481"/>
              <a:gd name="T18" fmla="*/ 20 w 370"/>
              <a:gd name="T19" fmla="*/ 281 h 481"/>
              <a:gd name="T20" fmla="*/ 34 w 370"/>
              <a:gd name="T21" fmla="*/ 308 h 481"/>
              <a:gd name="T22" fmla="*/ 50 w 370"/>
              <a:gd name="T23" fmla="*/ 316 h 481"/>
              <a:gd name="T24" fmla="*/ 50 w 370"/>
              <a:gd name="T25" fmla="*/ 359 h 481"/>
              <a:gd name="T26" fmla="*/ 42 w 370"/>
              <a:gd name="T27" fmla="*/ 391 h 481"/>
              <a:gd name="T28" fmla="*/ 50 w 370"/>
              <a:gd name="T29" fmla="*/ 402 h 481"/>
              <a:gd name="T30" fmla="*/ 66 w 370"/>
              <a:gd name="T31" fmla="*/ 418 h 481"/>
              <a:gd name="T32" fmla="*/ 105 w 370"/>
              <a:gd name="T33" fmla="*/ 410 h 481"/>
              <a:gd name="T34" fmla="*/ 113 w 370"/>
              <a:gd name="T35" fmla="*/ 421 h 481"/>
              <a:gd name="T36" fmla="*/ 100 w 370"/>
              <a:gd name="T37" fmla="*/ 438 h 481"/>
              <a:gd name="T38" fmla="*/ 78 w 370"/>
              <a:gd name="T39" fmla="*/ 465 h 481"/>
              <a:gd name="T40" fmla="*/ 78 w 370"/>
              <a:gd name="T41" fmla="*/ 472 h 481"/>
              <a:gd name="T42" fmla="*/ 91 w 370"/>
              <a:gd name="T43" fmla="*/ 480 h 481"/>
              <a:gd name="T44" fmla="*/ 171 w 370"/>
              <a:gd name="T45" fmla="*/ 450 h 481"/>
              <a:gd name="T46" fmla="*/ 201 w 370"/>
              <a:gd name="T47" fmla="*/ 465 h 481"/>
              <a:gd name="T48" fmla="*/ 209 w 370"/>
              <a:gd name="T49" fmla="*/ 457 h 481"/>
              <a:gd name="T50" fmla="*/ 201 w 370"/>
              <a:gd name="T51" fmla="*/ 441 h 481"/>
              <a:gd name="T52" fmla="*/ 204 w 370"/>
              <a:gd name="T53" fmla="*/ 430 h 481"/>
              <a:gd name="T54" fmla="*/ 212 w 370"/>
              <a:gd name="T55" fmla="*/ 363 h 481"/>
              <a:gd name="T56" fmla="*/ 226 w 370"/>
              <a:gd name="T57" fmla="*/ 343 h 481"/>
              <a:gd name="T58" fmla="*/ 234 w 370"/>
              <a:gd name="T59" fmla="*/ 328 h 481"/>
              <a:gd name="T60" fmla="*/ 246 w 370"/>
              <a:gd name="T61" fmla="*/ 296 h 481"/>
              <a:gd name="T62" fmla="*/ 238 w 370"/>
              <a:gd name="T63" fmla="*/ 289 h 481"/>
              <a:gd name="T64" fmla="*/ 243 w 370"/>
              <a:gd name="T65" fmla="*/ 262 h 481"/>
              <a:gd name="T66" fmla="*/ 275 w 370"/>
              <a:gd name="T67" fmla="*/ 226 h 481"/>
              <a:gd name="T68" fmla="*/ 271 w 370"/>
              <a:gd name="T69" fmla="*/ 203 h 481"/>
              <a:gd name="T70" fmla="*/ 297 w 370"/>
              <a:gd name="T71" fmla="*/ 167 h 481"/>
              <a:gd name="T72" fmla="*/ 317 w 370"/>
              <a:gd name="T73" fmla="*/ 172 h 481"/>
              <a:gd name="T74" fmla="*/ 359 w 370"/>
              <a:gd name="T75" fmla="*/ 144 h 481"/>
              <a:gd name="T76" fmla="*/ 369 w 370"/>
              <a:gd name="T77" fmla="*/ 128 h 481"/>
              <a:gd name="T78" fmla="*/ 343 w 370"/>
              <a:gd name="T79" fmla="*/ 78 h 481"/>
              <a:gd name="T80" fmla="*/ 322 w 370"/>
              <a:gd name="T81" fmla="*/ 54 h 481"/>
              <a:gd name="T82" fmla="*/ 334 w 370"/>
              <a:gd name="T83" fmla="*/ 42 h 481"/>
              <a:gd name="T84" fmla="*/ 317 w 370"/>
              <a:gd name="T85" fmla="*/ 27 h 481"/>
              <a:gd name="T86" fmla="*/ 275 w 370"/>
              <a:gd name="T87" fmla="*/ 27 h 481"/>
              <a:gd name="T88" fmla="*/ 259 w 370"/>
              <a:gd name="T89" fmla="*/ 11 h 481"/>
              <a:gd name="T90" fmla="*/ 226 w 370"/>
              <a:gd name="T91" fmla="*/ 42 h 481"/>
              <a:gd name="T92" fmla="*/ 212 w 370"/>
              <a:gd name="T93" fmla="*/ 35 h 481"/>
              <a:gd name="T94" fmla="*/ 226 w 370"/>
              <a:gd name="T95" fmla="*/ 11 h 481"/>
              <a:gd name="T96" fmla="*/ 226 w 370"/>
              <a:gd name="T97" fmla="*/ 3 h 481"/>
              <a:gd name="T98" fmla="*/ 212 w 370"/>
              <a:gd name="T99" fmla="*/ 0 h 481"/>
              <a:gd name="T100" fmla="*/ 171 w 370"/>
              <a:gd name="T101" fmla="*/ 20 h 481"/>
              <a:gd name="T102" fmla="*/ 141 w 370"/>
              <a:gd name="T103" fmla="*/ 30 h 481"/>
              <a:gd name="T104" fmla="*/ 113 w 370"/>
              <a:gd name="T105" fmla="*/ 27 h 481"/>
              <a:gd name="T106" fmla="*/ 58 w 370"/>
              <a:gd name="T107" fmla="*/ 78 h 481"/>
              <a:gd name="T108" fmla="*/ 28 w 370"/>
              <a:gd name="T109" fmla="*/ 86 h 481"/>
              <a:gd name="T110" fmla="*/ 7 w 370"/>
              <a:gd name="T111" fmla="*/ 105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70" h="481">
                <a:moveTo>
                  <a:pt x="7" y="105"/>
                </a:moveTo>
                <a:lnTo>
                  <a:pt x="34" y="148"/>
                </a:lnTo>
                <a:lnTo>
                  <a:pt x="34" y="172"/>
                </a:lnTo>
                <a:lnTo>
                  <a:pt x="20" y="195"/>
                </a:lnTo>
                <a:lnTo>
                  <a:pt x="3" y="206"/>
                </a:lnTo>
                <a:lnTo>
                  <a:pt x="0" y="245"/>
                </a:lnTo>
                <a:lnTo>
                  <a:pt x="3" y="254"/>
                </a:lnTo>
                <a:lnTo>
                  <a:pt x="15" y="250"/>
                </a:lnTo>
                <a:lnTo>
                  <a:pt x="20" y="254"/>
                </a:lnTo>
                <a:lnTo>
                  <a:pt x="20" y="281"/>
                </a:lnTo>
                <a:lnTo>
                  <a:pt x="34" y="308"/>
                </a:lnTo>
                <a:lnTo>
                  <a:pt x="50" y="316"/>
                </a:lnTo>
                <a:lnTo>
                  <a:pt x="50" y="359"/>
                </a:lnTo>
                <a:lnTo>
                  <a:pt x="42" y="391"/>
                </a:lnTo>
                <a:lnTo>
                  <a:pt x="50" y="402"/>
                </a:lnTo>
                <a:lnTo>
                  <a:pt x="66" y="418"/>
                </a:lnTo>
                <a:lnTo>
                  <a:pt x="105" y="410"/>
                </a:lnTo>
                <a:lnTo>
                  <a:pt x="113" y="421"/>
                </a:lnTo>
                <a:lnTo>
                  <a:pt x="100" y="438"/>
                </a:lnTo>
                <a:lnTo>
                  <a:pt x="78" y="465"/>
                </a:lnTo>
                <a:lnTo>
                  <a:pt x="78" y="472"/>
                </a:lnTo>
                <a:lnTo>
                  <a:pt x="91" y="480"/>
                </a:lnTo>
                <a:lnTo>
                  <a:pt x="171" y="450"/>
                </a:lnTo>
                <a:lnTo>
                  <a:pt x="201" y="465"/>
                </a:lnTo>
                <a:lnTo>
                  <a:pt x="209" y="457"/>
                </a:lnTo>
                <a:lnTo>
                  <a:pt x="201" y="441"/>
                </a:lnTo>
                <a:lnTo>
                  <a:pt x="204" y="430"/>
                </a:lnTo>
                <a:lnTo>
                  <a:pt x="212" y="363"/>
                </a:lnTo>
                <a:lnTo>
                  <a:pt x="226" y="343"/>
                </a:lnTo>
                <a:lnTo>
                  <a:pt x="234" y="328"/>
                </a:lnTo>
                <a:lnTo>
                  <a:pt x="246" y="296"/>
                </a:lnTo>
                <a:lnTo>
                  <a:pt x="238" y="289"/>
                </a:lnTo>
                <a:lnTo>
                  <a:pt x="243" y="262"/>
                </a:lnTo>
                <a:lnTo>
                  <a:pt x="275" y="226"/>
                </a:lnTo>
                <a:lnTo>
                  <a:pt x="271" y="203"/>
                </a:lnTo>
                <a:lnTo>
                  <a:pt x="297" y="167"/>
                </a:lnTo>
                <a:lnTo>
                  <a:pt x="317" y="172"/>
                </a:lnTo>
                <a:lnTo>
                  <a:pt x="359" y="144"/>
                </a:lnTo>
                <a:lnTo>
                  <a:pt x="369" y="128"/>
                </a:lnTo>
                <a:lnTo>
                  <a:pt x="343" y="78"/>
                </a:lnTo>
                <a:lnTo>
                  <a:pt x="322" y="54"/>
                </a:lnTo>
                <a:lnTo>
                  <a:pt x="334" y="42"/>
                </a:lnTo>
                <a:lnTo>
                  <a:pt x="317" y="27"/>
                </a:lnTo>
                <a:lnTo>
                  <a:pt x="275" y="27"/>
                </a:lnTo>
                <a:lnTo>
                  <a:pt x="259" y="11"/>
                </a:lnTo>
                <a:lnTo>
                  <a:pt x="226" y="42"/>
                </a:lnTo>
                <a:lnTo>
                  <a:pt x="212" y="35"/>
                </a:lnTo>
                <a:lnTo>
                  <a:pt x="226" y="11"/>
                </a:lnTo>
                <a:lnTo>
                  <a:pt x="226" y="3"/>
                </a:lnTo>
                <a:lnTo>
                  <a:pt x="212" y="0"/>
                </a:lnTo>
                <a:lnTo>
                  <a:pt x="171" y="20"/>
                </a:lnTo>
                <a:lnTo>
                  <a:pt x="141" y="30"/>
                </a:lnTo>
                <a:lnTo>
                  <a:pt x="113" y="27"/>
                </a:lnTo>
                <a:lnTo>
                  <a:pt x="58" y="78"/>
                </a:lnTo>
                <a:lnTo>
                  <a:pt x="28" y="86"/>
                </a:lnTo>
                <a:lnTo>
                  <a:pt x="7" y="105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8" name="未知"/>
          <p:cNvSpPr>
            <a:spLocks/>
          </p:cNvSpPr>
          <p:nvPr/>
        </p:nvSpPr>
        <p:spPr bwMode="auto">
          <a:xfrm>
            <a:off x="6016578" y="3933607"/>
            <a:ext cx="566738" cy="746125"/>
          </a:xfrm>
          <a:custGeom>
            <a:avLst/>
            <a:gdLst>
              <a:gd name="T0" fmla="*/ 7 w 370"/>
              <a:gd name="T1" fmla="*/ 105 h 481"/>
              <a:gd name="T2" fmla="*/ 34 w 370"/>
              <a:gd name="T3" fmla="*/ 148 h 481"/>
              <a:gd name="T4" fmla="*/ 34 w 370"/>
              <a:gd name="T5" fmla="*/ 172 h 481"/>
              <a:gd name="T6" fmla="*/ 20 w 370"/>
              <a:gd name="T7" fmla="*/ 195 h 481"/>
              <a:gd name="T8" fmla="*/ 3 w 370"/>
              <a:gd name="T9" fmla="*/ 206 h 481"/>
              <a:gd name="T10" fmla="*/ 0 w 370"/>
              <a:gd name="T11" fmla="*/ 245 h 481"/>
              <a:gd name="T12" fmla="*/ 3 w 370"/>
              <a:gd name="T13" fmla="*/ 254 h 481"/>
              <a:gd name="T14" fmla="*/ 15 w 370"/>
              <a:gd name="T15" fmla="*/ 250 h 481"/>
              <a:gd name="T16" fmla="*/ 20 w 370"/>
              <a:gd name="T17" fmla="*/ 254 h 481"/>
              <a:gd name="T18" fmla="*/ 20 w 370"/>
              <a:gd name="T19" fmla="*/ 281 h 481"/>
              <a:gd name="T20" fmla="*/ 34 w 370"/>
              <a:gd name="T21" fmla="*/ 308 h 481"/>
              <a:gd name="T22" fmla="*/ 50 w 370"/>
              <a:gd name="T23" fmla="*/ 316 h 481"/>
              <a:gd name="T24" fmla="*/ 50 w 370"/>
              <a:gd name="T25" fmla="*/ 359 h 481"/>
              <a:gd name="T26" fmla="*/ 42 w 370"/>
              <a:gd name="T27" fmla="*/ 391 h 481"/>
              <a:gd name="T28" fmla="*/ 50 w 370"/>
              <a:gd name="T29" fmla="*/ 402 h 481"/>
              <a:gd name="T30" fmla="*/ 66 w 370"/>
              <a:gd name="T31" fmla="*/ 418 h 481"/>
              <a:gd name="T32" fmla="*/ 105 w 370"/>
              <a:gd name="T33" fmla="*/ 410 h 481"/>
              <a:gd name="T34" fmla="*/ 113 w 370"/>
              <a:gd name="T35" fmla="*/ 421 h 481"/>
              <a:gd name="T36" fmla="*/ 100 w 370"/>
              <a:gd name="T37" fmla="*/ 438 h 481"/>
              <a:gd name="T38" fmla="*/ 78 w 370"/>
              <a:gd name="T39" fmla="*/ 465 h 481"/>
              <a:gd name="T40" fmla="*/ 78 w 370"/>
              <a:gd name="T41" fmla="*/ 472 h 481"/>
              <a:gd name="T42" fmla="*/ 91 w 370"/>
              <a:gd name="T43" fmla="*/ 480 h 481"/>
              <a:gd name="T44" fmla="*/ 171 w 370"/>
              <a:gd name="T45" fmla="*/ 450 h 481"/>
              <a:gd name="T46" fmla="*/ 201 w 370"/>
              <a:gd name="T47" fmla="*/ 465 h 481"/>
              <a:gd name="T48" fmla="*/ 209 w 370"/>
              <a:gd name="T49" fmla="*/ 457 h 481"/>
              <a:gd name="T50" fmla="*/ 201 w 370"/>
              <a:gd name="T51" fmla="*/ 441 h 481"/>
              <a:gd name="T52" fmla="*/ 204 w 370"/>
              <a:gd name="T53" fmla="*/ 430 h 481"/>
              <a:gd name="T54" fmla="*/ 212 w 370"/>
              <a:gd name="T55" fmla="*/ 363 h 481"/>
              <a:gd name="T56" fmla="*/ 226 w 370"/>
              <a:gd name="T57" fmla="*/ 343 h 481"/>
              <a:gd name="T58" fmla="*/ 234 w 370"/>
              <a:gd name="T59" fmla="*/ 328 h 481"/>
              <a:gd name="T60" fmla="*/ 246 w 370"/>
              <a:gd name="T61" fmla="*/ 296 h 481"/>
              <a:gd name="T62" fmla="*/ 238 w 370"/>
              <a:gd name="T63" fmla="*/ 289 h 481"/>
              <a:gd name="T64" fmla="*/ 243 w 370"/>
              <a:gd name="T65" fmla="*/ 262 h 481"/>
              <a:gd name="T66" fmla="*/ 275 w 370"/>
              <a:gd name="T67" fmla="*/ 226 h 481"/>
              <a:gd name="T68" fmla="*/ 271 w 370"/>
              <a:gd name="T69" fmla="*/ 203 h 481"/>
              <a:gd name="T70" fmla="*/ 297 w 370"/>
              <a:gd name="T71" fmla="*/ 167 h 481"/>
              <a:gd name="T72" fmla="*/ 317 w 370"/>
              <a:gd name="T73" fmla="*/ 172 h 481"/>
              <a:gd name="T74" fmla="*/ 359 w 370"/>
              <a:gd name="T75" fmla="*/ 144 h 481"/>
              <a:gd name="T76" fmla="*/ 369 w 370"/>
              <a:gd name="T77" fmla="*/ 128 h 481"/>
              <a:gd name="T78" fmla="*/ 343 w 370"/>
              <a:gd name="T79" fmla="*/ 78 h 481"/>
              <a:gd name="T80" fmla="*/ 322 w 370"/>
              <a:gd name="T81" fmla="*/ 54 h 481"/>
              <a:gd name="T82" fmla="*/ 334 w 370"/>
              <a:gd name="T83" fmla="*/ 42 h 481"/>
              <a:gd name="T84" fmla="*/ 317 w 370"/>
              <a:gd name="T85" fmla="*/ 27 h 481"/>
              <a:gd name="T86" fmla="*/ 275 w 370"/>
              <a:gd name="T87" fmla="*/ 27 h 481"/>
              <a:gd name="T88" fmla="*/ 259 w 370"/>
              <a:gd name="T89" fmla="*/ 11 h 481"/>
              <a:gd name="T90" fmla="*/ 226 w 370"/>
              <a:gd name="T91" fmla="*/ 42 h 481"/>
              <a:gd name="T92" fmla="*/ 212 w 370"/>
              <a:gd name="T93" fmla="*/ 35 h 481"/>
              <a:gd name="T94" fmla="*/ 226 w 370"/>
              <a:gd name="T95" fmla="*/ 11 h 481"/>
              <a:gd name="T96" fmla="*/ 226 w 370"/>
              <a:gd name="T97" fmla="*/ 3 h 481"/>
              <a:gd name="T98" fmla="*/ 212 w 370"/>
              <a:gd name="T99" fmla="*/ 0 h 481"/>
              <a:gd name="T100" fmla="*/ 171 w 370"/>
              <a:gd name="T101" fmla="*/ 20 h 481"/>
              <a:gd name="T102" fmla="*/ 141 w 370"/>
              <a:gd name="T103" fmla="*/ 30 h 481"/>
              <a:gd name="T104" fmla="*/ 113 w 370"/>
              <a:gd name="T105" fmla="*/ 27 h 481"/>
              <a:gd name="T106" fmla="*/ 58 w 370"/>
              <a:gd name="T107" fmla="*/ 78 h 481"/>
              <a:gd name="T108" fmla="*/ 28 w 370"/>
              <a:gd name="T109" fmla="*/ 86 h 481"/>
              <a:gd name="T110" fmla="*/ 7 w 370"/>
              <a:gd name="T111" fmla="*/ 105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70" h="481">
                <a:moveTo>
                  <a:pt x="7" y="105"/>
                </a:moveTo>
                <a:lnTo>
                  <a:pt x="34" y="148"/>
                </a:lnTo>
                <a:lnTo>
                  <a:pt x="34" y="172"/>
                </a:lnTo>
                <a:lnTo>
                  <a:pt x="20" y="195"/>
                </a:lnTo>
                <a:lnTo>
                  <a:pt x="3" y="206"/>
                </a:lnTo>
                <a:lnTo>
                  <a:pt x="0" y="245"/>
                </a:lnTo>
                <a:lnTo>
                  <a:pt x="3" y="254"/>
                </a:lnTo>
                <a:lnTo>
                  <a:pt x="15" y="250"/>
                </a:lnTo>
                <a:lnTo>
                  <a:pt x="20" y="254"/>
                </a:lnTo>
                <a:lnTo>
                  <a:pt x="20" y="281"/>
                </a:lnTo>
                <a:lnTo>
                  <a:pt x="34" y="308"/>
                </a:lnTo>
                <a:lnTo>
                  <a:pt x="50" y="316"/>
                </a:lnTo>
                <a:lnTo>
                  <a:pt x="50" y="359"/>
                </a:lnTo>
                <a:lnTo>
                  <a:pt x="42" y="391"/>
                </a:lnTo>
                <a:lnTo>
                  <a:pt x="50" y="402"/>
                </a:lnTo>
                <a:lnTo>
                  <a:pt x="66" y="418"/>
                </a:lnTo>
                <a:lnTo>
                  <a:pt x="105" y="410"/>
                </a:lnTo>
                <a:lnTo>
                  <a:pt x="113" y="421"/>
                </a:lnTo>
                <a:lnTo>
                  <a:pt x="100" y="438"/>
                </a:lnTo>
                <a:lnTo>
                  <a:pt x="78" y="465"/>
                </a:lnTo>
                <a:lnTo>
                  <a:pt x="78" y="472"/>
                </a:lnTo>
                <a:lnTo>
                  <a:pt x="91" y="480"/>
                </a:lnTo>
                <a:lnTo>
                  <a:pt x="171" y="450"/>
                </a:lnTo>
                <a:lnTo>
                  <a:pt x="201" y="465"/>
                </a:lnTo>
                <a:lnTo>
                  <a:pt x="209" y="457"/>
                </a:lnTo>
                <a:lnTo>
                  <a:pt x="201" y="441"/>
                </a:lnTo>
                <a:lnTo>
                  <a:pt x="204" y="430"/>
                </a:lnTo>
                <a:lnTo>
                  <a:pt x="212" y="363"/>
                </a:lnTo>
                <a:lnTo>
                  <a:pt x="226" y="343"/>
                </a:lnTo>
                <a:lnTo>
                  <a:pt x="234" y="328"/>
                </a:lnTo>
                <a:lnTo>
                  <a:pt x="246" y="296"/>
                </a:lnTo>
                <a:lnTo>
                  <a:pt x="238" y="289"/>
                </a:lnTo>
                <a:lnTo>
                  <a:pt x="243" y="262"/>
                </a:lnTo>
                <a:lnTo>
                  <a:pt x="275" y="226"/>
                </a:lnTo>
                <a:lnTo>
                  <a:pt x="271" y="203"/>
                </a:lnTo>
                <a:lnTo>
                  <a:pt x="297" y="167"/>
                </a:lnTo>
                <a:lnTo>
                  <a:pt x="317" y="172"/>
                </a:lnTo>
                <a:lnTo>
                  <a:pt x="359" y="144"/>
                </a:lnTo>
                <a:lnTo>
                  <a:pt x="369" y="128"/>
                </a:lnTo>
                <a:lnTo>
                  <a:pt x="343" y="78"/>
                </a:lnTo>
                <a:lnTo>
                  <a:pt x="322" y="54"/>
                </a:lnTo>
                <a:lnTo>
                  <a:pt x="334" y="42"/>
                </a:lnTo>
                <a:lnTo>
                  <a:pt x="317" y="27"/>
                </a:lnTo>
                <a:lnTo>
                  <a:pt x="275" y="27"/>
                </a:lnTo>
                <a:lnTo>
                  <a:pt x="259" y="11"/>
                </a:lnTo>
                <a:lnTo>
                  <a:pt x="226" y="42"/>
                </a:lnTo>
                <a:lnTo>
                  <a:pt x="212" y="35"/>
                </a:lnTo>
                <a:lnTo>
                  <a:pt x="226" y="11"/>
                </a:lnTo>
                <a:lnTo>
                  <a:pt x="226" y="3"/>
                </a:lnTo>
                <a:lnTo>
                  <a:pt x="212" y="0"/>
                </a:lnTo>
                <a:lnTo>
                  <a:pt x="171" y="20"/>
                </a:lnTo>
                <a:lnTo>
                  <a:pt x="141" y="30"/>
                </a:lnTo>
                <a:lnTo>
                  <a:pt x="113" y="27"/>
                </a:lnTo>
                <a:lnTo>
                  <a:pt x="58" y="78"/>
                </a:lnTo>
                <a:lnTo>
                  <a:pt x="28" y="86"/>
                </a:lnTo>
                <a:lnTo>
                  <a:pt x="7" y="105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9" name="未知"/>
          <p:cNvSpPr>
            <a:spLocks/>
          </p:cNvSpPr>
          <p:nvPr/>
        </p:nvSpPr>
        <p:spPr bwMode="auto">
          <a:xfrm>
            <a:off x="5440317" y="4006632"/>
            <a:ext cx="655637" cy="690563"/>
          </a:xfrm>
          <a:custGeom>
            <a:avLst/>
            <a:gdLst>
              <a:gd name="T0" fmla="*/ 368 w 428"/>
              <a:gd name="T1" fmla="*/ 54 h 446"/>
              <a:gd name="T2" fmla="*/ 359 w 428"/>
              <a:gd name="T3" fmla="*/ 15 h 446"/>
              <a:gd name="T4" fmla="*/ 327 w 428"/>
              <a:gd name="T5" fmla="*/ 23 h 446"/>
              <a:gd name="T6" fmla="*/ 305 w 428"/>
              <a:gd name="T7" fmla="*/ 35 h 446"/>
              <a:gd name="T8" fmla="*/ 280 w 428"/>
              <a:gd name="T9" fmla="*/ 20 h 446"/>
              <a:gd name="T10" fmla="*/ 242 w 428"/>
              <a:gd name="T11" fmla="*/ 27 h 446"/>
              <a:gd name="T12" fmla="*/ 117 w 428"/>
              <a:gd name="T13" fmla="*/ 0 h 446"/>
              <a:gd name="T14" fmla="*/ 125 w 428"/>
              <a:gd name="T15" fmla="*/ 31 h 446"/>
              <a:gd name="T16" fmla="*/ 70 w 428"/>
              <a:gd name="T17" fmla="*/ 31 h 446"/>
              <a:gd name="T18" fmla="*/ 20 w 428"/>
              <a:gd name="T19" fmla="*/ 86 h 446"/>
              <a:gd name="T20" fmla="*/ 42 w 428"/>
              <a:gd name="T21" fmla="*/ 211 h 446"/>
              <a:gd name="T22" fmla="*/ 3 w 428"/>
              <a:gd name="T23" fmla="*/ 257 h 446"/>
              <a:gd name="T24" fmla="*/ 54 w 428"/>
              <a:gd name="T25" fmla="*/ 266 h 446"/>
              <a:gd name="T26" fmla="*/ 62 w 428"/>
              <a:gd name="T27" fmla="*/ 344 h 446"/>
              <a:gd name="T28" fmla="*/ 104 w 428"/>
              <a:gd name="T29" fmla="*/ 325 h 446"/>
              <a:gd name="T30" fmla="*/ 121 w 428"/>
              <a:gd name="T31" fmla="*/ 344 h 446"/>
              <a:gd name="T32" fmla="*/ 159 w 428"/>
              <a:gd name="T33" fmla="*/ 316 h 446"/>
              <a:gd name="T34" fmla="*/ 201 w 428"/>
              <a:gd name="T35" fmla="*/ 316 h 446"/>
              <a:gd name="T36" fmla="*/ 222 w 428"/>
              <a:gd name="T37" fmla="*/ 347 h 446"/>
              <a:gd name="T38" fmla="*/ 196 w 428"/>
              <a:gd name="T39" fmla="*/ 403 h 446"/>
              <a:gd name="T40" fmla="*/ 196 w 428"/>
              <a:gd name="T41" fmla="*/ 425 h 446"/>
              <a:gd name="T42" fmla="*/ 233 w 428"/>
              <a:gd name="T43" fmla="*/ 445 h 446"/>
              <a:gd name="T44" fmla="*/ 267 w 428"/>
              <a:gd name="T45" fmla="*/ 433 h 446"/>
              <a:gd name="T46" fmla="*/ 280 w 428"/>
              <a:gd name="T47" fmla="*/ 403 h 446"/>
              <a:gd name="T48" fmla="*/ 309 w 428"/>
              <a:gd name="T49" fmla="*/ 394 h 446"/>
              <a:gd name="T50" fmla="*/ 351 w 428"/>
              <a:gd name="T51" fmla="*/ 398 h 446"/>
              <a:gd name="T52" fmla="*/ 343 w 428"/>
              <a:gd name="T53" fmla="*/ 379 h 446"/>
              <a:gd name="T54" fmla="*/ 406 w 428"/>
              <a:gd name="T55" fmla="*/ 371 h 446"/>
              <a:gd name="T56" fmla="*/ 418 w 428"/>
              <a:gd name="T57" fmla="*/ 344 h 446"/>
              <a:gd name="T58" fmla="*/ 427 w 428"/>
              <a:gd name="T59" fmla="*/ 269 h 446"/>
              <a:gd name="T60" fmla="*/ 398 w 428"/>
              <a:gd name="T61" fmla="*/ 234 h 446"/>
              <a:gd name="T62" fmla="*/ 393 w 428"/>
              <a:gd name="T63" fmla="*/ 203 h 446"/>
              <a:gd name="T64" fmla="*/ 376 w 428"/>
              <a:gd name="T65" fmla="*/ 199 h 446"/>
              <a:gd name="T66" fmla="*/ 398 w 428"/>
              <a:gd name="T67" fmla="*/ 149 h 446"/>
              <a:gd name="T68" fmla="*/ 410 w 428"/>
              <a:gd name="T69" fmla="*/ 101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8" h="446">
                <a:moveTo>
                  <a:pt x="384" y="59"/>
                </a:moveTo>
                <a:lnTo>
                  <a:pt x="368" y="54"/>
                </a:lnTo>
                <a:lnTo>
                  <a:pt x="359" y="42"/>
                </a:lnTo>
                <a:lnTo>
                  <a:pt x="359" y="15"/>
                </a:lnTo>
                <a:lnTo>
                  <a:pt x="348" y="3"/>
                </a:lnTo>
                <a:lnTo>
                  <a:pt x="327" y="23"/>
                </a:lnTo>
                <a:lnTo>
                  <a:pt x="317" y="35"/>
                </a:lnTo>
                <a:lnTo>
                  <a:pt x="305" y="35"/>
                </a:lnTo>
                <a:lnTo>
                  <a:pt x="301" y="15"/>
                </a:lnTo>
                <a:lnTo>
                  <a:pt x="280" y="20"/>
                </a:lnTo>
                <a:lnTo>
                  <a:pt x="259" y="35"/>
                </a:lnTo>
                <a:lnTo>
                  <a:pt x="242" y="27"/>
                </a:lnTo>
                <a:lnTo>
                  <a:pt x="209" y="8"/>
                </a:lnTo>
                <a:lnTo>
                  <a:pt x="117" y="0"/>
                </a:lnTo>
                <a:lnTo>
                  <a:pt x="108" y="12"/>
                </a:lnTo>
                <a:lnTo>
                  <a:pt x="125" y="31"/>
                </a:lnTo>
                <a:lnTo>
                  <a:pt x="104" y="42"/>
                </a:lnTo>
                <a:lnTo>
                  <a:pt x="70" y="31"/>
                </a:lnTo>
                <a:lnTo>
                  <a:pt x="33" y="59"/>
                </a:lnTo>
                <a:lnTo>
                  <a:pt x="20" y="86"/>
                </a:lnTo>
                <a:lnTo>
                  <a:pt x="24" y="149"/>
                </a:lnTo>
                <a:lnTo>
                  <a:pt x="42" y="211"/>
                </a:lnTo>
                <a:lnTo>
                  <a:pt x="0" y="254"/>
                </a:lnTo>
                <a:lnTo>
                  <a:pt x="3" y="257"/>
                </a:lnTo>
                <a:lnTo>
                  <a:pt x="42" y="250"/>
                </a:lnTo>
                <a:lnTo>
                  <a:pt x="54" y="266"/>
                </a:lnTo>
                <a:lnTo>
                  <a:pt x="42" y="313"/>
                </a:lnTo>
                <a:lnTo>
                  <a:pt x="62" y="344"/>
                </a:lnTo>
                <a:lnTo>
                  <a:pt x="83" y="352"/>
                </a:lnTo>
                <a:lnTo>
                  <a:pt x="104" y="325"/>
                </a:lnTo>
                <a:lnTo>
                  <a:pt x="113" y="344"/>
                </a:lnTo>
                <a:lnTo>
                  <a:pt x="121" y="344"/>
                </a:lnTo>
                <a:lnTo>
                  <a:pt x="149" y="316"/>
                </a:lnTo>
                <a:lnTo>
                  <a:pt x="159" y="316"/>
                </a:lnTo>
                <a:lnTo>
                  <a:pt x="175" y="308"/>
                </a:lnTo>
                <a:lnTo>
                  <a:pt x="201" y="316"/>
                </a:lnTo>
                <a:lnTo>
                  <a:pt x="201" y="344"/>
                </a:lnTo>
                <a:lnTo>
                  <a:pt x="222" y="347"/>
                </a:lnTo>
                <a:lnTo>
                  <a:pt x="212" y="374"/>
                </a:lnTo>
                <a:lnTo>
                  <a:pt x="196" y="403"/>
                </a:lnTo>
                <a:lnTo>
                  <a:pt x="188" y="425"/>
                </a:lnTo>
                <a:lnTo>
                  <a:pt x="196" y="425"/>
                </a:lnTo>
                <a:lnTo>
                  <a:pt x="217" y="406"/>
                </a:lnTo>
                <a:lnTo>
                  <a:pt x="233" y="445"/>
                </a:lnTo>
                <a:lnTo>
                  <a:pt x="251" y="433"/>
                </a:lnTo>
                <a:lnTo>
                  <a:pt x="267" y="433"/>
                </a:lnTo>
                <a:lnTo>
                  <a:pt x="280" y="425"/>
                </a:lnTo>
                <a:lnTo>
                  <a:pt x="280" y="403"/>
                </a:lnTo>
                <a:lnTo>
                  <a:pt x="288" y="394"/>
                </a:lnTo>
                <a:lnTo>
                  <a:pt x="309" y="394"/>
                </a:lnTo>
                <a:lnTo>
                  <a:pt x="343" y="410"/>
                </a:lnTo>
                <a:lnTo>
                  <a:pt x="351" y="398"/>
                </a:lnTo>
                <a:lnTo>
                  <a:pt x="343" y="386"/>
                </a:lnTo>
                <a:lnTo>
                  <a:pt x="343" y="379"/>
                </a:lnTo>
                <a:lnTo>
                  <a:pt x="368" y="359"/>
                </a:lnTo>
                <a:lnTo>
                  <a:pt x="406" y="371"/>
                </a:lnTo>
                <a:lnTo>
                  <a:pt x="427" y="355"/>
                </a:lnTo>
                <a:lnTo>
                  <a:pt x="418" y="344"/>
                </a:lnTo>
                <a:lnTo>
                  <a:pt x="427" y="313"/>
                </a:lnTo>
                <a:lnTo>
                  <a:pt x="427" y="269"/>
                </a:lnTo>
                <a:lnTo>
                  <a:pt x="410" y="262"/>
                </a:lnTo>
                <a:lnTo>
                  <a:pt x="398" y="234"/>
                </a:lnTo>
                <a:lnTo>
                  <a:pt x="398" y="207"/>
                </a:lnTo>
                <a:lnTo>
                  <a:pt x="393" y="203"/>
                </a:lnTo>
                <a:lnTo>
                  <a:pt x="380" y="207"/>
                </a:lnTo>
                <a:lnTo>
                  <a:pt x="376" y="199"/>
                </a:lnTo>
                <a:lnTo>
                  <a:pt x="380" y="160"/>
                </a:lnTo>
                <a:lnTo>
                  <a:pt x="398" y="149"/>
                </a:lnTo>
                <a:lnTo>
                  <a:pt x="410" y="125"/>
                </a:lnTo>
                <a:lnTo>
                  <a:pt x="410" y="101"/>
                </a:lnTo>
                <a:lnTo>
                  <a:pt x="384" y="59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0" name="未知"/>
          <p:cNvSpPr>
            <a:spLocks/>
          </p:cNvSpPr>
          <p:nvPr/>
        </p:nvSpPr>
        <p:spPr bwMode="auto">
          <a:xfrm>
            <a:off x="4813253" y="4138394"/>
            <a:ext cx="730250" cy="608012"/>
          </a:xfrm>
          <a:custGeom>
            <a:avLst/>
            <a:gdLst>
              <a:gd name="T0" fmla="*/ 134 w 479"/>
              <a:gd name="T1" fmla="*/ 129 h 392"/>
              <a:gd name="T2" fmla="*/ 122 w 479"/>
              <a:gd name="T3" fmla="*/ 161 h 392"/>
              <a:gd name="T4" fmla="*/ 100 w 479"/>
              <a:gd name="T5" fmla="*/ 168 h 392"/>
              <a:gd name="T6" fmla="*/ 59 w 479"/>
              <a:gd name="T7" fmla="*/ 161 h 392"/>
              <a:gd name="T8" fmla="*/ 46 w 479"/>
              <a:gd name="T9" fmla="*/ 172 h 392"/>
              <a:gd name="T10" fmla="*/ 25 w 479"/>
              <a:gd name="T11" fmla="*/ 164 h 392"/>
              <a:gd name="T12" fmla="*/ 0 w 479"/>
              <a:gd name="T13" fmla="*/ 191 h 392"/>
              <a:gd name="T14" fmla="*/ 12 w 479"/>
              <a:gd name="T15" fmla="*/ 203 h 392"/>
              <a:gd name="T16" fmla="*/ 12 w 479"/>
              <a:gd name="T17" fmla="*/ 219 h 392"/>
              <a:gd name="T18" fmla="*/ 20 w 479"/>
              <a:gd name="T19" fmla="*/ 239 h 392"/>
              <a:gd name="T20" fmla="*/ 67 w 479"/>
              <a:gd name="T21" fmla="*/ 223 h 392"/>
              <a:gd name="T22" fmla="*/ 80 w 479"/>
              <a:gd name="T23" fmla="*/ 235 h 392"/>
              <a:gd name="T24" fmla="*/ 59 w 479"/>
              <a:gd name="T25" fmla="*/ 313 h 392"/>
              <a:gd name="T26" fmla="*/ 88 w 479"/>
              <a:gd name="T27" fmla="*/ 340 h 392"/>
              <a:gd name="T28" fmla="*/ 80 w 479"/>
              <a:gd name="T29" fmla="*/ 383 h 392"/>
              <a:gd name="T30" fmla="*/ 105 w 479"/>
              <a:gd name="T31" fmla="*/ 387 h 392"/>
              <a:gd name="T32" fmla="*/ 134 w 479"/>
              <a:gd name="T33" fmla="*/ 360 h 392"/>
              <a:gd name="T34" fmla="*/ 142 w 479"/>
              <a:gd name="T35" fmla="*/ 367 h 392"/>
              <a:gd name="T36" fmla="*/ 197 w 479"/>
              <a:gd name="T37" fmla="*/ 391 h 392"/>
              <a:gd name="T38" fmla="*/ 209 w 479"/>
              <a:gd name="T39" fmla="*/ 383 h 392"/>
              <a:gd name="T40" fmla="*/ 209 w 479"/>
              <a:gd name="T41" fmla="*/ 367 h 392"/>
              <a:gd name="T42" fmla="*/ 221 w 479"/>
              <a:gd name="T43" fmla="*/ 356 h 392"/>
              <a:gd name="T44" fmla="*/ 297 w 479"/>
              <a:gd name="T45" fmla="*/ 308 h 392"/>
              <a:gd name="T46" fmla="*/ 311 w 479"/>
              <a:gd name="T47" fmla="*/ 325 h 392"/>
              <a:gd name="T48" fmla="*/ 355 w 479"/>
              <a:gd name="T49" fmla="*/ 340 h 392"/>
              <a:gd name="T50" fmla="*/ 386 w 479"/>
              <a:gd name="T51" fmla="*/ 305 h 392"/>
              <a:gd name="T52" fmla="*/ 394 w 479"/>
              <a:gd name="T53" fmla="*/ 313 h 392"/>
              <a:gd name="T54" fmla="*/ 415 w 479"/>
              <a:gd name="T55" fmla="*/ 313 h 392"/>
              <a:gd name="T56" fmla="*/ 415 w 479"/>
              <a:gd name="T57" fmla="*/ 305 h 392"/>
              <a:gd name="T58" fmla="*/ 439 w 479"/>
              <a:gd name="T59" fmla="*/ 298 h 392"/>
              <a:gd name="T60" fmla="*/ 439 w 479"/>
              <a:gd name="T61" fmla="*/ 289 h 392"/>
              <a:gd name="T62" fmla="*/ 449 w 479"/>
              <a:gd name="T63" fmla="*/ 281 h 392"/>
              <a:gd name="T64" fmla="*/ 452 w 479"/>
              <a:gd name="T65" fmla="*/ 281 h 392"/>
              <a:gd name="T66" fmla="*/ 478 w 479"/>
              <a:gd name="T67" fmla="*/ 258 h 392"/>
              <a:gd name="T68" fmla="*/ 457 w 479"/>
              <a:gd name="T69" fmla="*/ 227 h 392"/>
              <a:gd name="T70" fmla="*/ 469 w 479"/>
              <a:gd name="T71" fmla="*/ 180 h 392"/>
              <a:gd name="T72" fmla="*/ 457 w 479"/>
              <a:gd name="T73" fmla="*/ 164 h 392"/>
              <a:gd name="T74" fmla="*/ 418 w 479"/>
              <a:gd name="T75" fmla="*/ 172 h 392"/>
              <a:gd name="T76" fmla="*/ 415 w 479"/>
              <a:gd name="T77" fmla="*/ 168 h 392"/>
              <a:gd name="T78" fmla="*/ 457 w 479"/>
              <a:gd name="T79" fmla="*/ 125 h 392"/>
              <a:gd name="T80" fmla="*/ 439 w 479"/>
              <a:gd name="T81" fmla="*/ 63 h 392"/>
              <a:gd name="T82" fmla="*/ 410 w 479"/>
              <a:gd name="T83" fmla="*/ 78 h 392"/>
              <a:gd name="T84" fmla="*/ 389 w 479"/>
              <a:gd name="T85" fmla="*/ 59 h 392"/>
              <a:gd name="T86" fmla="*/ 364 w 479"/>
              <a:gd name="T87" fmla="*/ 27 h 392"/>
              <a:gd name="T88" fmla="*/ 364 w 479"/>
              <a:gd name="T89" fmla="*/ 12 h 392"/>
              <a:gd name="T90" fmla="*/ 347 w 479"/>
              <a:gd name="T91" fmla="*/ 8 h 392"/>
              <a:gd name="T92" fmla="*/ 331 w 479"/>
              <a:gd name="T93" fmla="*/ 15 h 392"/>
              <a:gd name="T94" fmla="*/ 297 w 479"/>
              <a:gd name="T95" fmla="*/ 0 h 392"/>
              <a:gd name="T96" fmla="*/ 284 w 479"/>
              <a:gd name="T97" fmla="*/ 31 h 392"/>
              <a:gd name="T98" fmla="*/ 260 w 479"/>
              <a:gd name="T99" fmla="*/ 35 h 392"/>
              <a:gd name="T100" fmla="*/ 240 w 479"/>
              <a:gd name="T101" fmla="*/ 63 h 392"/>
              <a:gd name="T102" fmla="*/ 229 w 479"/>
              <a:gd name="T103" fmla="*/ 54 h 392"/>
              <a:gd name="T104" fmla="*/ 209 w 479"/>
              <a:gd name="T105" fmla="*/ 63 h 392"/>
              <a:gd name="T106" fmla="*/ 185 w 479"/>
              <a:gd name="T107" fmla="*/ 47 h 392"/>
              <a:gd name="T108" fmla="*/ 158 w 479"/>
              <a:gd name="T109" fmla="*/ 71 h 392"/>
              <a:gd name="T110" fmla="*/ 158 w 479"/>
              <a:gd name="T111" fmla="*/ 83 h 392"/>
              <a:gd name="T112" fmla="*/ 205 w 479"/>
              <a:gd name="T113" fmla="*/ 105 h 392"/>
              <a:gd name="T114" fmla="*/ 213 w 479"/>
              <a:gd name="T115" fmla="*/ 122 h 392"/>
              <a:gd name="T116" fmla="*/ 185 w 479"/>
              <a:gd name="T117" fmla="*/ 133 h 392"/>
              <a:gd name="T118" fmla="*/ 134 w 479"/>
              <a:gd name="T119" fmla="*/ 12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9" h="392">
                <a:moveTo>
                  <a:pt x="134" y="129"/>
                </a:moveTo>
                <a:lnTo>
                  <a:pt x="122" y="161"/>
                </a:lnTo>
                <a:lnTo>
                  <a:pt x="100" y="168"/>
                </a:lnTo>
                <a:lnTo>
                  <a:pt x="59" y="161"/>
                </a:lnTo>
                <a:lnTo>
                  <a:pt x="46" y="172"/>
                </a:lnTo>
                <a:lnTo>
                  <a:pt x="25" y="164"/>
                </a:lnTo>
                <a:lnTo>
                  <a:pt x="0" y="191"/>
                </a:lnTo>
                <a:lnTo>
                  <a:pt x="12" y="203"/>
                </a:lnTo>
                <a:lnTo>
                  <a:pt x="12" y="219"/>
                </a:lnTo>
                <a:lnTo>
                  <a:pt x="20" y="239"/>
                </a:lnTo>
                <a:lnTo>
                  <a:pt x="67" y="223"/>
                </a:lnTo>
                <a:lnTo>
                  <a:pt x="80" y="235"/>
                </a:lnTo>
                <a:lnTo>
                  <a:pt x="59" y="313"/>
                </a:lnTo>
                <a:lnTo>
                  <a:pt x="88" y="340"/>
                </a:lnTo>
                <a:lnTo>
                  <a:pt x="80" y="383"/>
                </a:lnTo>
                <a:lnTo>
                  <a:pt x="105" y="387"/>
                </a:lnTo>
                <a:lnTo>
                  <a:pt x="134" y="360"/>
                </a:lnTo>
                <a:lnTo>
                  <a:pt x="142" y="367"/>
                </a:lnTo>
                <a:lnTo>
                  <a:pt x="197" y="391"/>
                </a:lnTo>
                <a:lnTo>
                  <a:pt x="209" y="383"/>
                </a:lnTo>
                <a:lnTo>
                  <a:pt x="209" y="367"/>
                </a:lnTo>
                <a:lnTo>
                  <a:pt x="221" y="356"/>
                </a:lnTo>
                <a:lnTo>
                  <a:pt x="297" y="308"/>
                </a:lnTo>
                <a:lnTo>
                  <a:pt x="311" y="325"/>
                </a:lnTo>
                <a:lnTo>
                  <a:pt x="355" y="340"/>
                </a:lnTo>
                <a:lnTo>
                  <a:pt x="386" y="305"/>
                </a:lnTo>
                <a:lnTo>
                  <a:pt x="394" y="313"/>
                </a:lnTo>
                <a:lnTo>
                  <a:pt x="415" y="313"/>
                </a:lnTo>
                <a:lnTo>
                  <a:pt x="415" y="305"/>
                </a:lnTo>
                <a:lnTo>
                  <a:pt x="439" y="298"/>
                </a:lnTo>
                <a:lnTo>
                  <a:pt x="439" y="289"/>
                </a:lnTo>
                <a:lnTo>
                  <a:pt x="449" y="281"/>
                </a:lnTo>
                <a:lnTo>
                  <a:pt x="452" y="281"/>
                </a:lnTo>
                <a:lnTo>
                  <a:pt x="478" y="258"/>
                </a:lnTo>
                <a:lnTo>
                  <a:pt x="457" y="227"/>
                </a:lnTo>
                <a:lnTo>
                  <a:pt x="469" y="180"/>
                </a:lnTo>
                <a:lnTo>
                  <a:pt x="457" y="164"/>
                </a:lnTo>
                <a:lnTo>
                  <a:pt x="418" y="172"/>
                </a:lnTo>
                <a:lnTo>
                  <a:pt x="415" y="168"/>
                </a:lnTo>
                <a:lnTo>
                  <a:pt x="457" y="125"/>
                </a:lnTo>
                <a:lnTo>
                  <a:pt x="439" y="63"/>
                </a:lnTo>
                <a:lnTo>
                  <a:pt x="410" y="78"/>
                </a:lnTo>
                <a:lnTo>
                  <a:pt x="389" y="59"/>
                </a:lnTo>
                <a:lnTo>
                  <a:pt x="364" y="27"/>
                </a:lnTo>
                <a:lnTo>
                  <a:pt x="364" y="12"/>
                </a:lnTo>
                <a:lnTo>
                  <a:pt x="347" y="8"/>
                </a:lnTo>
                <a:lnTo>
                  <a:pt x="331" y="15"/>
                </a:lnTo>
                <a:lnTo>
                  <a:pt x="297" y="0"/>
                </a:lnTo>
                <a:lnTo>
                  <a:pt x="284" y="31"/>
                </a:lnTo>
                <a:lnTo>
                  <a:pt x="260" y="35"/>
                </a:lnTo>
                <a:lnTo>
                  <a:pt x="240" y="63"/>
                </a:lnTo>
                <a:lnTo>
                  <a:pt x="229" y="54"/>
                </a:lnTo>
                <a:lnTo>
                  <a:pt x="209" y="63"/>
                </a:lnTo>
                <a:lnTo>
                  <a:pt x="185" y="47"/>
                </a:lnTo>
                <a:lnTo>
                  <a:pt x="158" y="71"/>
                </a:lnTo>
                <a:lnTo>
                  <a:pt x="158" y="83"/>
                </a:lnTo>
                <a:lnTo>
                  <a:pt x="205" y="105"/>
                </a:lnTo>
                <a:lnTo>
                  <a:pt x="213" y="122"/>
                </a:lnTo>
                <a:lnTo>
                  <a:pt x="185" y="133"/>
                </a:lnTo>
                <a:lnTo>
                  <a:pt x="134" y="129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1" name="未知"/>
          <p:cNvSpPr>
            <a:spLocks/>
          </p:cNvSpPr>
          <p:nvPr/>
        </p:nvSpPr>
        <p:spPr bwMode="auto">
          <a:xfrm>
            <a:off x="4813253" y="4138394"/>
            <a:ext cx="730250" cy="608012"/>
          </a:xfrm>
          <a:custGeom>
            <a:avLst/>
            <a:gdLst>
              <a:gd name="T0" fmla="*/ 134 w 479"/>
              <a:gd name="T1" fmla="*/ 129 h 392"/>
              <a:gd name="T2" fmla="*/ 122 w 479"/>
              <a:gd name="T3" fmla="*/ 161 h 392"/>
              <a:gd name="T4" fmla="*/ 100 w 479"/>
              <a:gd name="T5" fmla="*/ 168 h 392"/>
              <a:gd name="T6" fmla="*/ 59 w 479"/>
              <a:gd name="T7" fmla="*/ 161 h 392"/>
              <a:gd name="T8" fmla="*/ 46 w 479"/>
              <a:gd name="T9" fmla="*/ 172 h 392"/>
              <a:gd name="T10" fmla="*/ 25 w 479"/>
              <a:gd name="T11" fmla="*/ 164 h 392"/>
              <a:gd name="T12" fmla="*/ 0 w 479"/>
              <a:gd name="T13" fmla="*/ 191 h 392"/>
              <a:gd name="T14" fmla="*/ 12 w 479"/>
              <a:gd name="T15" fmla="*/ 203 h 392"/>
              <a:gd name="T16" fmla="*/ 12 w 479"/>
              <a:gd name="T17" fmla="*/ 219 h 392"/>
              <a:gd name="T18" fmla="*/ 20 w 479"/>
              <a:gd name="T19" fmla="*/ 239 h 392"/>
              <a:gd name="T20" fmla="*/ 67 w 479"/>
              <a:gd name="T21" fmla="*/ 223 h 392"/>
              <a:gd name="T22" fmla="*/ 80 w 479"/>
              <a:gd name="T23" fmla="*/ 235 h 392"/>
              <a:gd name="T24" fmla="*/ 59 w 479"/>
              <a:gd name="T25" fmla="*/ 313 h 392"/>
              <a:gd name="T26" fmla="*/ 88 w 479"/>
              <a:gd name="T27" fmla="*/ 340 h 392"/>
              <a:gd name="T28" fmla="*/ 80 w 479"/>
              <a:gd name="T29" fmla="*/ 383 h 392"/>
              <a:gd name="T30" fmla="*/ 105 w 479"/>
              <a:gd name="T31" fmla="*/ 387 h 392"/>
              <a:gd name="T32" fmla="*/ 134 w 479"/>
              <a:gd name="T33" fmla="*/ 360 h 392"/>
              <a:gd name="T34" fmla="*/ 142 w 479"/>
              <a:gd name="T35" fmla="*/ 367 h 392"/>
              <a:gd name="T36" fmla="*/ 197 w 479"/>
              <a:gd name="T37" fmla="*/ 391 h 392"/>
              <a:gd name="T38" fmla="*/ 209 w 479"/>
              <a:gd name="T39" fmla="*/ 383 h 392"/>
              <a:gd name="T40" fmla="*/ 209 w 479"/>
              <a:gd name="T41" fmla="*/ 367 h 392"/>
              <a:gd name="T42" fmla="*/ 221 w 479"/>
              <a:gd name="T43" fmla="*/ 356 h 392"/>
              <a:gd name="T44" fmla="*/ 297 w 479"/>
              <a:gd name="T45" fmla="*/ 308 h 392"/>
              <a:gd name="T46" fmla="*/ 311 w 479"/>
              <a:gd name="T47" fmla="*/ 325 h 392"/>
              <a:gd name="T48" fmla="*/ 355 w 479"/>
              <a:gd name="T49" fmla="*/ 340 h 392"/>
              <a:gd name="T50" fmla="*/ 386 w 479"/>
              <a:gd name="T51" fmla="*/ 305 h 392"/>
              <a:gd name="T52" fmla="*/ 394 w 479"/>
              <a:gd name="T53" fmla="*/ 313 h 392"/>
              <a:gd name="T54" fmla="*/ 415 w 479"/>
              <a:gd name="T55" fmla="*/ 313 h 392"/>
              <a:gd name="T56" fmla="*/ 415 w 479"/>
              <a:gd name="T57" fmla="*/ 305 h 392"/>
              <a:gd name="T58" fmla="*/ 439 w 479"/>
              <a:gd name="T59" fmla="*/ 298 h 392"/>
              <a:gd name="T60" fmla="*/ 439 w 479"/>
              <a:gd name="T61" fmla="*/ 289 h 392"/>
              <a:gd name="T62" fmla="*/ 449 w 479"/>
              <a:gd name="T63" fmla="*/ 281 h 392"/>
              <a:gd name="T64" fmla="*/ 452 w 479"/>
              <a:gd name="T65" fmla="*/ 281 h 392"/>
              <a:gd name="T66" fmla="*/ 478 w 479"/>
              <a:gd name="T67" fmla="*/ 258 h 392"/>
              <a:gd name="T68" fmla="*/ 457 w 479"/>
              <a:gd name="T69" fmla="*/ 227 h 392"/>
              <a:gd name="T70" fmla="*/ 469 w 479"/>
              <a:gd name="T71" fmla="*/ 180 h 392"/>
              <a:gd name="T72" fmla="*/ 457 w 479"/>
              <a:gd name="T73" fmla="*/ 164 h 392"/>
              <a:gd name="T74" fmla="*/ 418 w 479"/>
              <a:gd name="T75" fmla="*/ 172 h 392"/>
              <a:gd name="T76" fmla="*/ 415 w 479"/>
              <a:gd name="T77" fmla="*/ 168 h 392"/>
              <a:gd name="T78" fmla="*/ 457 w 479"/>
              <a:gd name="T79" fmla="*/ 125 h 392"/>
              <a:gd name="T80" fmla="*/ 439 w 479"/>
              <a:gd name="T81" fmla="*/ 63 h 392"/>
              <a:gd name="T82" fmla="*/ 410 w 479"/>
              <a:gd name="T83" fmla="*/ 78 h 392"/>
              <a:gd name="T84" fmla="*/ 389 w 479"/>
              <a:gd name="T85" fmla="*/ 59 h 392"/>
              <a:gd name="T86" fmla="*/ 364 w 479"/>
              <a:gd name="T87" fmla="*/ 27 h 392"/>
              <a:gd name="T88" fmla="*/ 364 w 479"/>
              <a:gd name="T89" fmla="*/ 12 h 392"/>
              <a:gd name="T90" fmla="*/ 347 w 479"/>
              <a:gd name="T91" fmla="*/ 8 h 392"/>
              <a:gd name="T92" fmla="*/ 331 w 479"/>
              <a:gd name="T93" fmla="*/ 15 h 392"/>
              <a:gd name="T94" fmla="*/ 297 w 479"/>
              <a:gd name="T95" fmla="*/ 0 h 392"/>
              <a:gd name="T96" fmla="*/ 284 w 479"/>
              <a:gd name="T97" fmla="*/ 31 h 392"/>
              <a:gd name="T98" fmla="*/ 260 w 479"/>
              <a:gd name="T99" fmla="*/ 35 h 392"/>
              <a:gd name="T100" fmla="*/ 240 w 479"/>
              <a:gd name="T101" fmla="*/ 63 h 392"/>
              <a:gd name="T102" fmla="*/ 229 w 479"/>
              <a:gd name="T103" fmla="*/ 54 h 392"/>
              <a:gd name="T104" fmla="*/ 209 w 479"/>
              <a:gd name="T105" fmla="*/ 63 h 392"/>
              <a:gd name="T106" fmla="*/ 185 w 479"/>
              <a:gd name="T107" fmla="*/ 47 h 392"/>
              <a:gd name="T108" fmla="*/ 158 w 479"/>
              <a:gd name="T109" fmla="*/ 71 h 392"/>
              <a:gd name="T110" fmla="*/ 158 w 479"/>
              <a:gd name="T111" fmla="*/ 83 h 392"/>
              <a:gd name="T112" fmla="*/ 205 w 479"/>
              <a:gd name="T113" fmla="*/ 105 h 392"/>
              <a:gd name="T114" fmla="*/ 213 w 479"/>
              <a:gd name="T115" fmla="*/ 122 h 392"/>
              <a:gd name="T116" fmla="*/ 185 w 479"/>
              <a:gd name="T117" fmla="*/ 133 h 392"/>
              <a:gd name="T118" fmla="*/ 134 w 479"/>
              <a:gd name="T119" fmla="*/ 12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9" h="392">
                <a:moveTo>
                  <a:pt x="134" y="129"/>
                </a:moveTo>
                <a:lnTo>
                  <a:pt x="122" y="161"/>
                </a:lnTo>
                <a:lnTo>
                  <a:pt x="100" y="168"/>
                </a:lnTo>
                <a:lnTo>
                  <a:pt x="59" y="161"/>
                </a:lnTo>
                <a:lnTo>
                  <a:pt x="46" y="172"/>
                </a:lnTo>
                <a:lnTo>
                  <a:pt x="25" y="164"/>
                </a:lnTo>
                <a:lnTo>
                  <a:pt x="0" y="191"/>
                </a:lnTo>
                <a:lnTo>
                  <a:pt x="12" y="203"/>
                </a:lnTo>
                <a:lnTo>
                  <a:pt x="12" y="219"/>
                </a:lnTo>
                <a:lnTo>
                  <a:pt x="20" y="239"/>
                </a:lnTo>
                <a:lnTo>
                  <a:pt x="67" y="223"/>
                </a:lnTo>
                <a:lnTo>
                  <a:pt x="80" y="235"/>
                </a:lnTo>
                <a:lnTo>
                  <a:pt x="59" y="313"/>
                </a:lnTo>
                <a:lnTo>
                  <a:pt x="88" y="340"/>
                </a:lnTo>
                <a:lnTo>
                  <a:pt x="80" y="383"/>
                </a:lnTo>
                <a:lnTo>
                  <a:pt x="105" y="387"/>
                </a:lnTo>
                <a:lnTo>
                  <a:pt x="134" y="360"/>
                </a:lnTo>
                <a:lnTo>
                  <a:pt x="142" y="367"/>
                </a:lnTo>
                <a:lnTo>
                  <a:pt x="197" y="391"/>
                </a:lnTo>
                <a:lnTo>
                  <a:pt x="209" y="383"/>
                </a:lnTo>
                <a:lnTo>
                  <a:pt x="209" y="367"/>
                </a:lnTo>
                <a:lnTo>
                  <a:pt x="221" y="356"/>
                </a:lnTo>
                <a:lnTo>
                  <a:pt x="297" y="308"/>
                </a:lnTo>
                <a:lnTo>
                  <a:pt x="311" y="325"/>
                </a:lnTo>
                <a:lnTo>
                  <a:pt x="355" y="340"/>
                </a:lnTo>
                <a:lnTo>
                  <a:pt x="386" y="305"/>
                </a:lnTo>
                <a:lnTo>
                  <a:pt x="394" y="313"/>
                </a:lnTo>
                <a:lnTo>
                  <a:pt x="415" y="313"/>
                </a:lnTo>
                <a:lnTo>
                  <a:pt x="415" y="305"/>
                </a:lnTo>
                <a:lnTo>
                  <a:pt x="439" y="298"/>
                </a:lnTo>
                <a:lnTo>
                  <a:pt x="439" y="289"/>
                </a:lnTo>
                <a:lnTo>
                  <a:pt x="449" y="281"/>
                </a:lnTo>
                <a:lnTo>
                  <a:pt x="452" y="281"/>
                </a:lnTo>
                <a:lnTo>
                  <a:pt x="478" y="258"/>
                </a:lnTo>
                <a:lnTo>
                  <a:pt x="457" y="227"/>
                </a:lnTo>
                <a:lnTo>
                  <a:pt x="469" y="180"/>
                </a:lnTo>
                <a:lnTo>
                  <a:pt x="457" y="164"/>
                </a:lnTo>
                <a:lnTo>
                  <a:pt x="418" y="172"/>
                </a:lnTo>
                <a:lnTo>
                  <a:pt x="415" y="168"/>
                </a:lnTo>
                <a:lnTo>
                  <a:pt x="457" y="125"/>
                </a:lnTo>
                <a:lnTo>
                  <a:pt x="439" y="63"/>
                </a:lnTo>
                <a:lnTo>
                  <a:pt x="410" y="78"/>
                </a:lnTo>
                <a:lnTo>
                  <a:pt x="389" y="59"/>
                </a:lnTo>
                <a:lnTo>
                  <a:pt x="364" y="27"/>
                </a:lnTo>
                <a:lnTo>
                  <a:pt x="364" y="12"/>
                </a:lnTo>
                <a:lnTo>
                  <a:pt x="347" y="8"/>
                </a:lnTo>
                <a:lnTo>
                  <a:pt x="331" y="15"/>
                </a:lnTo>
                <a:lnTo>
                  <a:pt x="297" y="0"/>
                </a:lnTo>
                <a:lnTo>
                  <a:pt x="284" y="31"/>
                </a:lnTo>
                <a:lnTo>
                  <a:pt x="260" y="35"/>
                </a:lnTo>
                <a:lnTo>
                  <a:pt x="240" y="63"/>
                </a:lnTo>
                <a:lnTo>
                  <a:pt x="229" y="54"/>
                </a:lnTo>
                <a:lnTo>
                  <a:pt x="209" y="63"/>
                </a:lnTo>
                <a:lnTo>
                  <a:pt x="185" y="47"/>
                </a:lnTo>
                <a:lnTo>
                  <a:pt x="158" y="71"/>
                </a:lnTo>
                <a:lnTo>
                  <a:pt x="158" y="83"/>
                </a:lnTo>
                <a:lnTo>
                  <a:pt x="205" y="105"/>
                </a:lnTo>
                <a:lnTo>
                  <a:pt x="213" y="122"/>
                </a:lnTo>
                <a:lnTo>
                  <a:pt x="185" y="133"/>
                </a:lnTo>
                <a:lnTo>
                  <a:pt x="134" y="129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未知"/>
          <p:cNvSpPr>
            <a:spLocks/>
          </p:cNvSpPr>
          <p:nvPr/>
        </p:nvSpPr>
        <p:spPr bwMode="auto">
          <a:xfrm>
            <a:off x="6511878" y="3725645"/>
            <a:ext cx="457200" cy="504825"/>
          </a:xfrm>
          <a:custGeom>
            <a:avLst/>
            <a:gdLst>
              <a:gd name="T0" fmla="*/ 217 w 298"/>
              <a:gd name="T1" fmla="*/ 310 h 326"/>
              <a:gd name="T2" fmla="*/ 171 w 298"/>
              <a:gd name="T3" fmla="*/ 325 h 326"/>
              <a:gd name="T4" fmla="*/ 146 w 298"/>
              <a:gd name="T5" fmla="*/ 301 h 326"/>
              <a:gd name="T6" fmla="*/ 130 w 298"/>
              <a:gd name="T7" fmla="*/ 321 h 326"/>
              <a:gd name="T8" fmla="*/ 99 w 298"/>
              <a:gd name="T9" fmla="*/ 321 h 326"/>
              <a:gd name="T10" fmla="*/ 87 w 298"/>
              <a:gd name="T11" fmla="*/ 298 h 326"/>
              <a:gd name="T12" fmla="*/ 75 w 298"/>
              <a:gd name="T13" fmla="*/ 266 h 326"/>
              <a:gd name="T14" fmla="*/ 46 w 298"/>
              <a:gd name="T15" fmla="*/ 262 h 326"/>
              <a:gd name="T16" fmla="*/ 20 w 298"/>
              <a:gd name="T17" fmla="*/ 212 h 326"/>
              <a:gd name="T18" fmla="*/ 0 w 298"/>
              <a:gd name="T19" fmla="*/ 188 h 326"/>
              <a:gd name="T20" fmla="*/ 12 w 298"/>
              <a:gd name="T21" fmla="*/ 176 h 326"/>
              <a:gd name="T22" fmla="*/ 20 w 298"/>
              <a:gd name="T23" fmla="*/ 173 h 326"/>
              <a:gd name="T24" fmla="*/ 50 w 298"/>
              <a:gd name="T25" fmla="*/ 134 h 326"/>
              <a:gd name="T26" fmla="*/ 46 w 298"/>
              <a:gd name="T27" fmla="*/ 98 h 326"/>
              <a:gd name="T28" fmla="*/ 58 w 298"/>
              <a:gd name="T29" fmla="*/ 86 h 326"/>
              <a:gd name="T30" fmla="*/ 78 w 298"/>
              <a:gd name="T31" fmla="*/ 83 h 326"/>
              <a:gd name="T32" fmla="*/ 87 w 298"/>
              <a:gd name="T33" fmla="*/ 75 h 326"/>
              <a:gd name="T34" fmla="*/ 78 w 298"/>
              <a:gd name="T35" fmla="*/ 59 h 326"/>
              <a:gd name="T36" fmla="*/ 91 w 298"/>
              <a:gd name="T37" fmla="*/ 43 h 326"/>
              <a:gd name="T38" fmla="*/ 91 w 298"/>
              <a:gd name="T39" fmla="*/ 12 h 326"/>
              <a:gd name="T40" fmla="*/ 108 w 298"/>
              <a:gd name="T41" fmla="*/ 4 h 326"/>
              <a:gd name="T42" fmla="*/ 133 w 298"/>
              <a:gd name="T43" fmla="*/ 20 h 326"/>
              <a:gd name="T44" fmla="*/ 171 w 298"/>
              <a:gd name="T45" fmla="*/ 27 h 326"/>
              <a:gd name="T46" fmla="*/ 193 w 298"/>
              <a:gd name="T47" fmla="*/ 0 h 326"/>
              <a:gd name="T48" fmla="*/ 221 w 298"/>
              <a:gd name="T49" fmla="*/ 24 h 326"/>
              <a:gd name="T50" fmla="*/ 209 w 298"/>
              <a:gd name="T51" fmla="*/ 32 h 326"/>
              <a:gd name="T52" fmla="*/ 193 w 298"/>
              <a:gd name="T53" fmla="*/ 51 h 326"/>
              <a:gd name="T54" fmla="*/ 171 w 298"/>
              <a:gd name="T55" fmla="*/ 59 h 326"/>
              <a:gd name="T56" fmla="*/ 162 w 298"/>
              <a:gd name="T57" fmla="*/ 63 h 326"/>
              <a:gd name="T58" fmla="*/ 182 w 298"/>
              <a:gd name="T59" fmla="*/ 75 h 326"/>
              <a:gd name="T60" fmla="*/ 225 w 298"/>
              <a:gd name="T61" fmla="*/ 59 h 326"/>
              <a:gd name="T62" fmla="*/ 292 w 298"/>
              <a:gd name="T63" fmla="*/ 86 h 326"/>
              <a:gd name="T64" fmla="*/ 297 w 298"/>
              <a:gd name="T65" fmla="*/ 137 h 326"/>
              <a:gd name="T66" fmla="*/ 271 w 298"/>
              <a:gd name="T67" fmla="*/ 137 h 326"/>
              <a:gd name="T68" fmla="*/ 271 w 298"/>
              <a:gd name="T69" fmla="*/ 153 h 326"/>
              <a:gd name="T70" fmla="*/ 284 w 298"/>
              <a:gd name="T71" fmla="*/ 176 h 326"/>
              <a:gd name="T72" fmla="*/ 271 w 298"/>
              <a:gd name="T73" fmla="*/ 188 h 326"/>
              <a:gd name="T74" fmla="*/ 284 w 298"/>
              <a:gd name="T75" fmla="*/ 208 h 326"/>
              <a:gd name="T76" fmla="*/ 263 w 298"/>
              <a:gd name="T77" fmla="*/ 235 h 326"/>
              <a:gd name="T78" fmla="*/ 254 w 298"/>
              <a:gd name="T79" fmla="*/ 223 h 326"/>
              <a:gd name="T80" fmla="*/ 221 w 298"/>
              <a:gd name="T81" fmla="*/ 298 h 326"/>
              <a:gd name="T82" fmla="*/ 217 w 298"/>
              <a:gd name="T83" fmla="*/ 31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8" h="326">
                <a:moveTo>
                  <a:pt x="217" y="310"/>
                </a:moveTo>
                <a:lnTo>
                  <a:pt x="171" y="325"/>
                </a:lnTo>
                <a:lnTo>
                  <a:pt x="146" y="301"/>
                </a:lnTo>
                <a:lnTo>
                  <a:pt x="130" y="321"/>
                </a:lnTo>
                <a:lnTo>
                  <a:pt x="99" y="321"/>
                </a:lnTo>
                <a:lnTo>
                  <a:pt x="87" y="298"/>
                </a:lnTo>
                <a:lnTo>
                  <a:pt x="75" y="266"/>
                </a:lnTo>
                <a:lnTo>
                  <a:pt x="46" y="262"/>
                </a:lnTo>
                <a:lnTo>
                  <a:pt x="20" y="212"/>
                </a:lnTo>
                <a:lnTo>
                  <a:pt x="0" y="188"/>
                </a:lnTo>
                <a:lnTo>
                  <a:pt x="12" y="176"/>
                </a:lnTo>
                <a:lnTo>
                  <a:pt x="20" y="173"/>
                </a:lnTo>
                <a:lnTo>
                  <a:pt x="50" y="134"/>
                </a:lnTo>
                <a:lnTo>
                  <a:pt x="46" y="98"/>
                </a:lnTo>
                <a:lnTo>
                  <a:pt x="58" y="86"/>
                </a:lnTo>
                <a:lnTo>
                  <a:pt x="78" y="83"/>
                </a:lnTo>
                <a:lnTo>
                  <a:pt x="87" y="75"/>
                </a:lnTo>
                <a:lnTo>
                  <a:pt x="78" y="59"/>
                </a:lnTo>
                <a:lnTo>
                  <a:pt x="91" y="43"/>
                </a:lnTo>
                <a:lnTo>
                  <a:pt x="91" y="12"/>
                </a:lnTo>
                <a:lnTo>
                  <a:pt x="108" y="4"/>
                </a:lnTo>
                <a:lnTo>
                  <a:pt x="133" y="20"/>
                </a:lnTo>
                <a:lnTo>
                  <a:pt x="171" y="27"/>
                </a:lnTo>
                <a:lnTo>
                  <a:pt x="193" y="0"/>
                </a:lnTo>
                <a:lnTo>
                  <a:pt x="221" y="24"/>
                </a:lnTo>
                <a:lnTo>
                  <a:pt x="209" y="32"/>
                </a:lnTo>
                <a:lnTo>
                  <a:pt x="193" y="51"/>
                </a:lnTo>
                <a:lnTo>
                  <a:pt x="171" y="59"/>
                </a:lnTo>
                <a:lnTo>
                  <a:pt x="162" y="63"/>
                </a:lnTo>
                <a:lnTo>
                  <a:pt x="182" y="75"/>
                </a:lnTo>
                <a:lnTo>
                  <a:pt x="225" y="59"/>
                </a:lnTo>
                <a:lnTo>
                  <a:pt x="292" y="86"/>
                </a:lnTo>
                <a:lnTo>
                  <a:pt x="297" y="137"/>
                </a:lnTo>
                <a:lnTo>
                  <a:pt x="271" y="137"/>
                </a:lnTo>
                <a:lnTo>
                  <a:pt x="271" y="153"/>
                </a:lnTo>
                <a:lnTo>
                  <a:pt x="284" y="176"/>
                </a:lnTo>
                <a:lnTo>
                  <a:pt x="271" y="188"/>
                </a:lnTo>
                <a:lnTo>
                  <a:pt x="284" y="208"/>
                </a:lnTo>
                <a:lnTo>
                  <a:pt x="263" y="235"/>
                </a:lnTo>
                <a:lnTo>
                  <a:pt x="254" y="223"/>
                </a:lnTo>
                <a:lnTo>
                  <a:pt x="221" y="298"/>
                </a:lnTo>
                <a:lnTo>
                  <a:pt x="217" y="310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未知"/>
          <p:cNvSpPr>
            <a:spLocks/>
          </p:cNvSpPr>
          <p:nvPr/>
        </p:nvSpPr>
        <p:spPr bwMode="auto">
          <a:xfrm>
            <a:off x="6081666" y="3357344"/>
            <a:ext cx="569912" cy="641350"/>
          </a:xfrm>
          <a:custGeom>
            <a:avLst/>
            <a:gdLst>
              <a:gd name="T0" fmla="*/ 86 w 373"/>
              <a:gd name="T1" fmla="*/ 0 h 414"/>
              <a:gd name="T2" fmla="*/ 154 w 373"/>
              <a:gd name="T3" fmla="*/ 35 h 414"/>
              <a:gd name="T4" fmla="*/ 204 w 373"/>
              <a:gd name="T5" fmla="*/ 54 h 414"/>
              <a:gd name="T6" fmla="*/ 225 w 373"/>
              <a:gd name="T7" fmla="*/ 59 h 414"/>
              <a:gd name="T8" fmla="*/ 242 w 373"/>
              <a:gd name="T9" fmla="*/ 108 h 414"/>
              <a:gd name="T10" fmla="*/ 280 w 373"/>
              <a:gd name="T11" fmla="*/ 132 h 414"/>
              <a:gd name="T12" fmla="*/ 309 w 373"/>
              <a:gd name="T13" fmla="*/ 113 h 414"/>
              <a:gd name="T14" fmla="*/ 317 w 373"/>
              <a:gd name="T15" fmla="*/ 144 h 414"/>
              <a:gd name="T16" fmla="*/ 285 w 373"/>
              <a:gd name="T17" fmla="*/ 159 h 414"/>
              <a:gd name="T18" fmla="*/ 267 w 373"/>
              <a:gd name="T19" fmla="*/ 186 h 414"/>
              <a:gd name="T20" fmla="*/ 309 w 373"/>
              <a:gd name="T21" fmla="*/ 222 h 414"/>
              <a:gd name="T22" fmla="*/ 372 w 373"/>
              <a:gd name="T23" fmla="*/ 249 h 414"/>
              <a:gd name="T24" fmla="*/ 359 w 373"/>
              <a:gd name="T25" fmla="*/ 296 h 414"/>
              <a:gd name="T26" fmla="*/ 359 w 373"/>
              <a:gd name="T27" fmla="*/ 320 h 414"/>
              <a:gd name="T28" fmla="*/ 326 w 373"/>
              <a:gd name="T29" fmla="*/ 335 h 414"/>
              <a:gd name="T30" fmla="*/ 301 w 373"/>
              <a:gd name="T31" fmla="*/ 410 h 414"/>
              <a:gd name="T32" fmla="*/ 275 w 373"/>
              <a:gd name="T33" fmla="*/ 398 h 414"/>
              <a:gd name="T34" fmla="*/ 217 w 373"/>
              <a:gd name="T35" fmla="*/ 382 h 414"/>
              <a:gd name="T36" fmla="*/ 170 w 373"/>
              <a:gd name="T37" fmla="*/ 405 h 414"/>
              <a:gd name="T38" fmla="*/ 183 w 373"/>
              <a:gd name="T39" fmla="*/ 374 h 414"/>
              <a:gd name="T40" fmla="*/ 129 w 373"/>
              <a:gd name="T41" fmla="*/ 390 h 414"/>
              <a:gd name="T42" fmla="*/ 104 w 373"/>
              <a:gd name="T43" fmla="*/ 304 h 414"/>
              <a:gd name="T44" fmla="*/ 78 w 373"/>
              <a:gd name="T45" fmla="*/ 288 h 414"/>
              <a:gd name="T46" fmla="*/ 58 w 373"/>
              <a:gd name="T47" fmla="*/ 245 h 414"/>
              <a:gd name="T48" fmla="*/ 83 w 373"/>
              <a:gd name="T49" fmla="*/ 215 h 414"/>
              <a:gd name="T50" fmla="*/ 70 w 373"/>
              <a:gd name="T51" fmla="*/ 176 h 414"/>
              <a:gd name="T52" fmla="*/ 20 w 373"/>
              <a:gd name="T53" fmla="*/ 171 h 414"/>
              <a:gd name="T54" fmla="*/ 20 w 373"/>
              <a:gd name="T55" fmla="*/ 128 h 414"/>
              <a:gd name="T56" fmla="*/ 42 w 373"/>
              <a:gd name="T57" fmla="*/ 93 h 414"/>
              <a:gd name="T58" fmla="*/ 50 w 373"/>
              <a:gd name="T59" fmla="*/ 50 h 414"/>
              <a:gd name="T60" fmla="*/ 78 w 373"/>
              <a:gd name="T61" fmla="*/ 78 h 414"/>
              <a:gd name="T62" fmla="*/ 113 w 373"/>
              <a:gd name="T63" fmla="*/ 54 h 414"/>
              <a:gd name="T64" fmla="*/ 78 w 373"/>
              <a:gd name="T65" fmla="*/ 2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3" h="414">
                <a:moveTo>
                  <a:pt x="75" y="3"/>
                </a:moveTo>
                <a:lnTo>
                  <a:pt x="86" y="0"/>
                </a:lnTo>
                <a:lnTo>
                  <a:pt x="133" y="15"/>
                </a:lnTo>
                <a:lnTo>
                  <a:pt x="154" y="35"/>
                </a:lnTo>
                <a:lnTo>
                  <a:pt x="188" y="47"/>
                </a:lnTo>
                <a:lnTo>
                  <a:pt x="204" y="54"/>
                </a:lnTo>
                <a:lnTo>
                  <a:pt x="222" y="54"/>
                </a:lnTo>
                <a:lnTo>
                  <a:pt x="225" y="59"/>
                </a:lnTo>
                <a:lnTo>
                  <a:pt x="222" y="101"/>
                </a:lnTo>
                <a:lnTo>
                  <a:pt x="242" y="108"/>
                </a:lnTo>
                <a:lnTo>
                  <a:pt x="250" y="125"/>
                </a:lnTo>
                <a:lnTo>
                  <a:pt x="280" y="132"/>
                </a:lnTo>
                <a:lnTo>
                  <a:pt x="293" y="113"/>
                </a:lnTo>
                <a:lnTo>
                  <a:pt x="309" y="113"/>
                </a:lnTo>
                <a:lnTo>
                  <a:pt x="321" y="128"/>
                </a:lnTo>
                <a:lnTo>
                  <a:pt x="317" y="144"/>
                </a:lnTo>
                <a:lnTo>
                  <a:pt x="285" y="147"/>
                </a:lnTo>
                <a:lnTo>
                  <a:pt x="285" y="159"/>
                </a:lnTo>
                <a:lnTo>
                  <a:pt x="285" y="171"/>
                </a:lnTo>
                <a:lnTo>
                  <a:pt x="267" y="186"/>
                </a:lnTo>
                <a:lnTo>
                  <a:pt x="280" y="203"/>
                </a:lnTo>
                <a:lnTo>
                  <a:pt x="309" y="222"/>
                </a:lnTo>
                <a:lnTo>
                  <a:pt x="309" y="245"/>
                </a:lnTo>
                <a:lnTo>
                  <a:pt x="372" y="249"/>
                </a:lnTo>
                <a:lnTo>
                  <a:pt x="372" y="281"/>
                </a:lnTo>
                <a:lnTo>
                  <a:pt x="359" y="296"/>
                </a:lnTo>
                <a:lnTo>
                  <a:pt x="368" y="312"/>
                </a:lnTo>
                <a:lnTo>
                  <a:pt x="359" y="320"/>
                </a:lnTo>
                <a:lnTo>
                  <a:pt x="338" y="323"/>
                </a:lnTo>
                <a:lnTo>
                  <a:pt x="326" y="335"/>
                </a:lnTo>
                <a:lnTo>
                  <a:pt x="329" y="371"/>
                </a:lnTo>
                <a:lnTo>
                  <a:pt x="301" y="410"/>
                </a:lnTo>
                <a:lnTo>
                  <a:pt x="293" y="413"/>
                </a:lnTo>
                <a:lnTo>
                  <a:pt x="275" y="398"/>
                </a:lnTo>
                <a:lnTo>
                  <a:pt x="233" y="398"/>
                </a:lnTo>
                <a:lnTo>
                  <a:pt x="217" y="382"/>
                </a:lnTo>
                <a:lnTo>
                  <a:pt x="183" y="413"/>
                </a:lnTo>
                <a:lnTo>
                  <a:pt x="170" y="405"/>
                </a:lnTo>
                <a:lnTo>
                  <a:pt x="183" y="382"/>
                </a:lnTo>
                <a:lnTo>
                  <a:pt x="183" y="374"/>
                </a:lnTo>
                <a:lnTo>
                  <a:pt x="170" y="371"/>
                </a:lnTo>
                <a:lnTo>
                  <a:pt x="129" y="390"/>
                </a:lnTo>
                <a:lnTo>
                  <a:pt x="91" y="323"/>
                </a:lnTo>
                <a:lnTo>
                  <a:pt x="104" y="304"/>
                </a:lnTo>
                <a:lnTo>
                  <a:pt x="99" y="296"/>
                </a:lnTo>
                <a:lnTo>
                  <a:pt x="78" y="288"/>
                </a:lnTo>
                <a:lnTo>
                  <a:pt x="45" y="273"/>
                </a:lnTo>
                <a:lnTo>
                  <a:pt x="58" y="245"/>
                </a:lnTo>
                <a:lnTo>
                  <a:pt x="78" y="237"/>
                </a:lnTo>
                <a:lnTo>
                  <a:pt x="83" y="215"/>
                </a:lnTo>
                <a:lnTo>
                  <a:pt x="75" y="179"/>
                </a:lnTo>
                <a:lnTo>
                  <a:pt x="70" y="176"/>
                </a:lnTo>
                <a:lnTo>
                  <a:pt x="54" y="195"/>
                </a:lnTo>
                <a:lnTo>
                  <a:pt x="20" y="171"/>
                </a:lnTo>
                <a:lnTo>
                  <a:pt x="0" y="144"/>
                </a:lnTo>
                <a:lnTo>
                  <a:pt x="20" y="128"/>
                </a:lnTo>
                <a:lnTo>
                  <a:pt x="28" y="101"/>
                </a:lnTo>
                <a:lnTo>
                  <a:pt x="42" y="93"/>
                </a:lnTo>
                <a:lnTo>
                  <a:pt x="42" y="59"/>
                </a:lnTo>
                <a:lnTo>
                  <a:pt x="50" y="50"/>
                </a:lnTo>
                <a:lnTo>
                  <a:pt x="66" y="62"/>
                </a:lnTo>
                <a:lnTo>
                  <a:pt x="78" y="78"/>
                </a:lnTo>
                <a:lnTo>
                  <a:pt x="104" y="62"/>
                </a:lnTo>
                <a:lnTo>
                  <a:pt x="113" y="54"/>
                </a:lnTo>
                <a:lnTo>
                  <a:pt x="107" y="35"/>
                </a:lnTo>
                <a:lnTo>
                  <a:pt x="78" y="20"/>
                </a:lnTo>
                <a:lnTo>
                  <a:pt x="75" y="3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未知"/>
          <p:cNvSpPr>
            <a:spLocks/>
          </p:cNvSpPr>
          <p:nvPr/>
        </p:nvSpPr>
        <p:spPr bwMode="auto">
          <a:xfrm>
            <a:off x="6081666" y="3357344"/>
            <a:ext cx="569912" cy="641350"/>
          </a:xfrm>
          <a:custGeom>
            <a:avLst/>
            <a:gdLst>
              <a:gd name="T0" fmla="*/ 86 w 373"/>
              <a:gd name="T1" fmla="*/ 0 h 414"/>
              <a:gd name="T2" fmla="*/ 154 w 373"/>
              <a:gd name="T3" fmla="*/ 35 h 414"/>
              <a:gd name="T4" fmla="*/ 204 w 373"/>
              <a:gd name="T5" fmla="*/ 54 h 414"/>
              <a:gd name="T6" fmla="*/ 225 w 373"/>
              <a:gd name="T7" fmla="*/ 59 h 414"/>
              <a:gd name="T8" fmla="*/ 242 w 373"/>
              <a:gd name="T9" fmla="*/ 108 h 414"/>
              <a:gd name="T10" fmla="*/ 280 w 373"/>
              <a:gd name="T11" fmla="*/ 132 h 414"/>
              <a:gd name="T12" fmla="*/ 309 w 373"/>
              <a:gd name="T13" fmla="*/ 113 h 414"/>
              <a:gd name="T14" fmla="*/ 317 w 373"/>
              <a:gd name="T15" fmla="*/ 144 h 414"/>
              <a:gd name="T16" fmla="*/ 285 w 373"/>
              <a:gd name="T17" fmla="*/ 159 h 414"/>
              <a:gd name="T18" fmla="*/ 267 w 373"/>
              <a:gd name="T19" fmla="*/ 186 h 414"/>
              <a:gd name="T20" fmla="*/ 309 w 373"/>
              <a:gd name="T21" fmla="*/ 222 h 414"/>
              <a:gd name="T22" fmla="*/ 372 w 373"/>
              <a:gd name="T23" fmla="*/ 249 h 414"/>
              <a:gd name="T24" fmla="*/ 359 w 373"/>
              <a:gd name="T25" fmla="*/ 296 h 414"/>
              <a:gd name="T26" fmla="*/ 359 w 373"/>
              <a:gd name="T27" fmla="*/ 320 h 414"/>
              <a:gd name="T28" fmla="*/ 326 w 373"/>
              <a:gd name="T29" fmla="*/ 335 h 414"/>
              <a:gd name="T30" fmla="*/ 301 w 373"/>
              <a:gd name="T31" fmla="*/ 410 h 414"/>
              <a:gd name="T32" fmla="*/ 275 w 373"/>
              <a:gd name="T33" fmla="*/ 398 h 414"/>
              <a:gd name="T34" fmla="*/ 217 w 373"/>
              <a:gd name="T35" fmla="*/ 382 h 414"/>
              <a:gd name="T36" fmla="*/ 170 w 373"/>
              <a:gd name="T37" fmla="*/ 405 h 414"/>
              <a:gd name="T38" fmla="*/ 183 w 373"/>
              <a:gd name="T39" fmla="*/ 374 h 414"/>
              <a:gd name="T40" fmla="*/ 129 w 373"/>
              <a:gd name="T41" fmla="*/ 390 h 414"/>
              <a:gd name="T42" fmla="*/ 104 w 373"/>
              <a:gd name="T43" fmla="*/ 304 h 414"/>
              <a:gd name="T44" fmla="*/ 78 w 373"/>
              <a:gd name="T45" fmla="*/ 288 h 414"/>
              <a:gd name="T46" fmla="*/ 58 w 373"/>
              <a:gd name="T47" fmla="*/ 245 h 414"/>
              <a:gd name="T48" fmla="*/ 83 w 373"/>
              <a:gd name="T49" fmla="*/ 215 h 414"/>
              <a:gd name="T50" fmla="*/ 70 w 373"/>
              <a:gd name="T51" fmla="*/ 176 h 414"/>
              <a:gd name="T52" fmla="*/ 20 w 373"/>
              <a:gd name="T53" fmla="*/ 171 h 414"/>
              <a:gd name="T54" fmla="*/ 20 w 373"/>
              <a:gd name="T55" fmla="*/ 128 h 414"/>
              <a:gd name="T56" fmla="*/ 42 w 373"/>
              <a:gd name="T57" fmla="*/ 93 h 414"/>
              <a:gd name="T58" fmla="*/ 50 w 373"/>
              <a:gd name="T59" fmla="*/ 50 h 414"/>
              <a:gd name="T60" fmla="*/ 78 w 373"/>
              <a:gd name="T61" fmla="*/ 78 h 414"/>
              <a:gd name="T62" fmla="*/ 113 w 373"/>
              <a:gd name="T63" fmla="*/ 54 h 414"/>
              <a:gd name="T64" fmla="*/ 78 w 373"/>
              <a:gd name="T65" fmla="*/ 2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3" h="414">
                <a:moveTo>
                  <a:pt x="75" y="3"/>
                </a:moveTo>
                <a:lnTo>
                  <a:pt x="86" y="0"/>
                </a:lnTo>
                <a:lnTo>
                  <a:pt x="133" y="15"/>
                </a:lnTo>
                <a:lnTo>
                  <a:pt x="154" y="35"/>
                </a:lnTo>
                <a:lnTo>
                  <a:pt x="188" y="47"/>
                </a:lnTo>
                <a:lnTo>
                  <a:pt x="204" y="54"/>
                </a:lnTo>
                <a:lnTo>
                  <a:pt x="222" y="54"/>
                </a:lnTo>
                <a:lnTo>
                  <a:pt x="225" y="59"/>
                </a:lnTo>
                <a:lnTo>
                  <a:pt x="222" y="101"/>
                </a:lnTo>
                <a:lnTo>
                  <a:pt x="242" y="108"/>
                </a:lnTo>
                <a:lnTo>
                  <a:pt x="250" y="125"/>
                </a:lnTo>
                <a:lnTo>
                  <a:pt x="280" y="132"/>
                </a:lnTo>
                <a:lnTo>
                  <a:pt x="293" y="113"/>
                </a:lnTo>
                <a:lnTo>
                  <a:pt x="309" y="113"/>
                </a:lnTo>
                <a:lnTo>
                  <a:pt x="321" y="128"/>
                </a:lnTo>
                <a:lnTo>
                  <a:pt x="317" y="144"/>
                </a:lnTo>
                <a:lnTo>
                  <a:pt x="285" y="147"/>
                </a:lnTo>
                <a:lnTo>
                  <a:pt x="285" y="159"/>
                </a:lnTo>
                <a:lnTo>
                  <a:pt x="285" y="171"/>
                </a:lnTo>
                <a:lnTo>
                  <a:pt x="267" y="186"/>
                </a:lnTo>
                <a:lnTo>
                  <a:pt x="280" y="203"/>
                </a:lnTo>
                <a:lnTo>
                  <a:pt x="309" y="222"/>
                </a:lnTo>
                <a:lnTo>
                  <a:pt x="309" y="245"/>
                </a:lnTo>
                <a:lnTo>
                  <a:pt x="372" y="249"/>
                </a:lnTo>
                <a:lnTo>
                  <a:pt x="372" y="281"/>
                </a:lnTo>
                <a:lnTo>
                  <a:pt x="359" y="296"/>
                </a:lnTo>
                <a:lnTo>
                  <a:pt x="368" y="312"/>
                </a:lnTo>
                <a:lnTo>
                  <a:pt x="359" y="320"/>
                </a:lnTo>
                <a:lnTo>
                  <a:pt x="338" y="323"/>
                </a:lnTo>
                <a:lnTo>
                  <a:pt x="326" y="335"/>
                </a:lnTo>
                <a:lnTo>
                  <a:pt x="329" y="371"/>
                </a:lnTo>
                <a:lnTo>
                  <a:pt x="301" y="410"/>
                </a:lnTo>
                <a:lnTo>
                  <a:pt x="293" y="413"/>
                </a:lnTo>
                <a:lnTo>
                  <a:pt x="275" y="398"/>
                </a:lnTo>
                <a:lnTo>
                  <a:pt x="233" y="398"/>
                </a:lnTo>
                <a:lnTo>
                  <a:pt x="217" y="382"/>
                </a:lnTo>
                <a:lnTo>
                  <a:pt x="183" y="413"/>
                </a:lnTo>
                <a:lnTo>
                  <a:pt x="170" y="405"/>
                </a:lnTo>
                <a:lnTo>
                  <a:pt x="183" y="382"/>
                </a:lnTo>
                <a:lnTo>
                  <a:pt x="183" y="374"/>
                </a:lnTo>
                <a:lnTo>
                  <a:pt x="170" y="371"/>
                </a:lnTo>
                <a:lnTo>
                  <a:pt x="129" y="390"/>
                </a:lnTo>
                <a:lnTo>
                  <a:pt x="91" y="323"/>
                </a:lnTo>
                <a:lnTo>
                  <a:pt x="104" y="304"/>
                </a:lnTo>
                <a:lnTo>
                  <a:pt x="99" y="296"/>
                </a:lnTo>
                <a:lnTo>
                  <a:pt x="78" y="288"/>
                </a:lnTo>
                <a:lnTo>
                  <a:pt x="45" y="273"/>
                </a:lnTo>
                <a:lnTo>
                  <a:pt x="58" y="245"/>
                </a:lnTo>
                <a:lnTo>
                  <a:pt x="78" y="237"/>
                </a:lnTo>
                <a:lnTo>
                  <a:pt x="83" y="215"/>
                </a:lnTo>
                <a:lnTo>
                  <a:pt x="75" y="179"/>
                </a:lnTo>
                <a:lnTo>
                  <a:pt x="70" y="176"/>
                </a:lnTo>
                <a:lnTo>
                  <a:pt x="54" y="195"/>
                </a:lnTo>
                <a:lnTo>
                  <a:pt x="20" y="171"/>
                </a:lnTo>
                <a:lnTo>
                  <a:pt x="0" y="144"/>
                </a:lnTo>
                <a:lnTo>
                  <a:pt x="20" y="128"/>
                </a:lnTo>
                <a:lnTo>
                  <a:pt x="28" y="101"/>
                </a:lnTo>
                <a:lnTo>
                  <a:pt x="42" y="93"/>
                </a:lnTo>
                <a:lnTo>
                  <a:pt x="42" y="59"/>
                </a:lnTo>
                <a:lnTo>
                  <a:pt x="50" y="50"/>
                </a:lnTo>
                <a:lnTo>
                  <a:pt x="66" y="62"/>
                </a:lnTo>
                <a:lnTo>
                  <a:pt x="78" y="78"/>
                </a:lnTo>
                <a:lnTo>
                  <a:pt x="104" y="62"/>
                </a:lnTo>
                <a:lnTo>
                  <a:pt x="113" y="54"/>
                </a:lnTo>
                <a:lnTo>
                  <a:pt x="107" y="35"/>
                </a:lnTo>
                <a:lnTo>
                  <a:pt x="78" y="20"/>
                </a:lnTo>
                <a:lnTo>
                  <a:pt x="75" y="3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未知"/>
          <p:cNvSpPr>
            <a:spLocks/>
          </p:cNvSpPr>
          <p:nvPr/>
        </p:nvSpPr>
        <p:spPr bwMode="auto">
          <a:xfrm>
            <a:off x="6215017" y="3258920"/>
            <a:ext cx="674687" cy="511175"/>
          </a:xfrm>
          <a:custGeom>
            <a:avLst/>
            <a:gdLst>
              <a:gd name="T0" fmla="*/ 412 w 442"/>
              <a:gd name="T1" fmla="*/ 258 h 328"/>
              <a:gd name="T2" fmla="*/ 398 w 442"/>
              <a:gd name="T3" fmla="*/ 288 h 328"/>
              <a:gd name="T4" fmla="*/ 387 w 442"/>
              <a:gd name="T5" fmla="*/ 300 h 328"/>
              <a:gd name="T6" fmla="*/ 366 w 442"/>
              <a:gd name="T7" fmla="*/ 327 h 328"/>
              <a:gd name="T8" fmla="*/ 327 w 442"/>
              <a:gd name="T9" fmla="*/ 319 h 328"/>
              <a:gd name="T10" fmla="*/ 303 w 442"/>
              <a:gd name="T11" fmla="*/ 304 h 328"/>
              <a:gd name="T12" fmla="*/ 286 w 442"/>
              <a:gd name="T13" fmla="*/ 312 h 328"/>
              <a:gd name="T14" fmla="*/ 223 w 442"/>
              <a:gd name="T15" fmla="*/ 308 h 328"/>
              <a:gd name="T16" fmla="*/ 223 w 442"/>
              <a:gd name="T17" fmla="*/ 285 h 328"/>
              <a:gd name="T18" fmla="*/ 193 w 442"/>
              <a:gd name="T19" fmla="*/ 265 h 328"/>
              <a:gd name="T20" fmla="*/ 180 w 442"/>
              <a:gd name="T21" fmla="*/ 249 h 328"/>
              <a:gd name="T22" fmla="*/ 198 w 442"/>
              <a:gd name="T23" fmla="*/ 234 h 328"/>
              <a:gd name="T24" fmla="*/ 198 w 442"/>
              <a:gd name="T25" fmla="*/ 222 h 328"/>
              <a:gd name="T26" fmla="*/ 198 w 442"/>
              <a:gd name="T27" fmla="*/ 210 h 328"/>
              <a:gd name="T28" fmla="*/ 231 w 442"/>
              <a:gd name="T29" fmla="*/ 207 h 328"/>
              <a:gd name="T30" fmla="*/ 235 w 442"/>
              <a:gd name="T31" fmla="*/ 191 h 328"/>
              <a:gd name="T32" fmla="*/ 223 w 442"/>
              <a:gd name="T33" fmla="*/ 175 h 328"/>
              <a:gd name="T34" fmla="*/ 206 w 442"/>
              <a:gd name="T35" fmla="*/ 175 h 328"/>
              <a:gd name="T36" fmla="*/ 193 w 442"/>
              <a:gd name="T37" fmla="*/ 195 h 328"/>
              <a:gd name="T38" fmla="*/ 164 w 442"/>
              <a:gd name="T39" fmla="*/ 187 h 328"/>
              <a:gd name="T40" fmla="*/ 155 w 442"/>
              <a:gd name="T41" fmla="*/ 171 h 328"/>
              <a:gd name="T42" fmla="*/ 135 w 442"/>
              <a:gd name="T43" fmla="*/ 164 h 328"/>
              <a:gd name="T44" fmla="*/ 138 w 442"/>
              <a:gd name="T45" fmla="*/ 121 h 328"/>
              <a:gd name="T46" fmla="*/ 135 w 442"/>
              <a:gd name="T47" fmla="*/ 117 h 328"/>
              <a:gd name="T48" fmla="*/ 117 w 442"/>
              <a:gd name="T49" fmla="*/ 117 h 328"/>
              <a:gd name="T50" fmla="*/ 101 w 442"/>
              <a:gd name="T51" fmla="*/ 109 h 328"/>
              <a:gd name="T52" fmla="*/ 67 w 442"/>
              <a:gd name="T53" fmla="*/ 97 h 328"/>
              <a:gd name="T54" fmla="*/ 46 w 442"/>
              <a:gd name="T55" fmla="*/ 78 h 328"/>
              <a:gd name="T56" fmla="*/ 0 w 442"/>
              <a:gd name="T57" fmla="*/ 63 h 328"/>
              <a:gd name="T58" fmla="*/ 4 w 442"/>
              <a:gd name="T59" fmla="*/ 43 h 328"/>
              <a:gd name="T60" fmla="*/ 20 w 442"/>
              <a:gd name="T61" fmla="*/ 35 h 328"/>
              <a:gd name="T62" fmla="*/ 54 w 442"/>
              <a:gd name="T63" fmla="*/ 63 h 328"/>
              <a:gd name="T64" fmla="*/ 67 w 442"/>
              <a:gd name="T65" fmla="*/ 63 h 328"/>
              <a:gd name="T66" fmla="*/ 97 w 442"/>
              <a:gd name="T67" fmla="*/ 58 h 328"/>
              <a:gd name="T68" fmla="*/ 114 w 442"/>
              <a:gd name="T69" fmla="*/ 47 h 328"/>
              <a:gd name="T70" fmla="*/ 138 w 442"/>
              <a:gd name="T71" fmla="*/ 66 h 328"/>
              <a:gd name="T72" fmla="*/ 146 w 442"/>
              <a:gd name="T73" fmla="*/ 47 h 328"/>
              <a:gd name="T74" fmla="*/ 151 w 442"/>
              <a:gd name="T75" fmla="*/ 39 h 328"/>
              <a:gd name="T76" fmla="*/ 172 w 442"/>
              <a:gd name="T77" fmla="*/ 27 h 328"/>
              <a:gd name="T78" fmla="*/ 177 w 442"/>
              <a:gd name="T79" fmla="*/ 4 h 328"/>
              <a:gd name="T80" fmla="*/ 198 w 442"/>
              <a:gd name="T81" fmla="*/ 0 h 328"/>
              <a:gd name="T82" fmla="*/ 248 w 442"/>
              <a:gd name="T83" fmla="*/ 31 h 328"/>
              <a:gd name="T84" fmla="*/ 281 w 442"/>
              <a:gd name="T85" fmla="*/ 47 h 328"/>
              <a:gd name="T86" fmla="*/ 353 w 442"/>
              <a:gd name="T87" fmla="*/ 152 h 328"/>
              <a:gd name="T88" fmla="*/ 349 w 442"/>
              <a:gd name="T89" fmla="*/ 164 h 328"/>
              <a:gd name="T90" fmla="*/ 395 w 442"/>
              <a:gd name="T91" fmla="*/ 183 h 328"/>
              <a:gd name="T92" fmla="*/ 407 w 442"/>
              <a:gd name="T93" fmla="*/ 202 h 328"/>
              <a:gd name="T94" fmla="*/ 429 w 442"/>
              <a:gd name="T95" fmla="*/ 210 h 328"/>
              <a:gd name="T96" fmla="*/ 441 w 442"/>
              <a:gd name="T97" fmla="*/ 230 h 328"/>
              <a:gd name="T98" fmla="*/ 424 w 442"/>
              <a:gd name="T99" fmla="*/ 238 h 328"/>
              <a:gd name="T100" fmla="*/ 403 w 442"/>
              <a:gd name="T101" fmla="*/ 230 h 328"/>
              <a:gd name="T102" fmla="*/ 369 w 442"/>
              <a:gd name="T103" fmla="*/ 230 h 328"/>
              <a:gd name="T104" fmla="*/ 340 w 442"/>
              <a:gd name="T105" fmla="*/ 219 h 328"/>
              <a:gd name="T106" fmla="*/ 327 w 442"/>
              <a:gd name="T107" fmla="*/ 230 h 328"/>
              <a:gd name="T108" fmla="*/ 357 w 442"/>
              <a:gd name="T109" fmla="*/ 238 h 328"/>
              <a:gd name="T110" fmla="*/ 382 w 442"/>
              <a:gd name="T111" fmla="*/ 249 h 328"/>
              <a:gd name="T112" fmla="*/ 412 w 442"/>
              <a:gd name="T113" fmla="*/ 25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2" h="328">
                <a:moveTo>
                  <a:pt x="412" y="258"/>
                </a:moveTo>
                <a:lnTo>
                  <a:pt x="398" y="288"/>
                </a:lnTo>
                <a:lnTo>
                  <a:pt x="387" y="300"/>
                </a:lnTo>
                <a:lnTo>
                  <a:pt x="366" y="327"/>
                </a:lnTo>
                <a:lnTo>
                  <a:pt x="327" y="319"/>
                </a:lnTo>
                <a:lnTo>
                  <a:pt x="303" y="304"/>
                </a:lnTo>
                <a:lnTo>
                  <a:pt x="286" y="312"/>
                </a:lnTo>
                <a:lnTo>
                  <a:pt x="223" y="308"/>
                </a:lnTo>
                <a:lnTo>
                  <a:pt x="223" y="285"/>
                </a:lnTo>
                <a:lnTo>
                  <a:pt x="193" y="265"/>
                </a:lnTo>
                <a:lnTo>
                  <a:pt x="180" y="249"/>
                </a:lnTo>
                <a:lnTo>
                  <a:pt x="198" y="234"/>
                </a:lnTo>
                <a:lnTo>
                  <a:pt x="198" y="222"/>
                </a:lnTo>
                <a:lnTo>
                  <a:pt x="198" y="210"/>
                </a:lnTo>
                <a:lnTo>
                  <a:pt x="231" y="207"/>
                </a:lnTo>
                <a:lnTo>
                  <a:pt x="235" y="191"/>
                </a:lnTo>
                <a:lnTo>
                  <a:pt x="223" y="175"/>
                </a:lnTo>
                <a:lnTo>
                  <a:pt x="206" y="175"/>
                </a:lnTo>
                <a:lnTo>
                  <a:pt x="193" y="195"/>
                </a:lnTo>
                <a:lnTo>
                  <a:pt x="164" y="187"/>
                </a:lnTo>
                <a:lnTo>
                  <a:pt x="155" y="171"/>
                </a:lnTo>
                <a:lnTo>
                  <a:pt x="135" y="164"/>
                </a:lnTo>
                <a:lnTo>
                  <a:pt x="138" y="121"/>
                </a:lnTo>
                <a:lnTo>
                  <a:pt x="135" y="117"/>
                </a:lnTo>
                <a:lnTo>
                  <a:pt x="117" y="117"/>
                </a:lnTo>
                <a:lnTo>
                  <a:pt x="101" y="109"/>
                </a:lnTo>
                <a:lnTo>
                  <a:pt x="67" y="97"/>
                </a:lnTo>
                <a:lnTo>
                  <a:pt x="46" y="78"/>
                </a:lnTo>
                <a:lnTo>
                  <a:pt x="0" y="63"/>
                </a:lnTo>
                <a:lnTo>
                  <a:pt x="4" y="43"/>
                </a:lnTo>
                <a:lnTo>
                  <a:pt x="20" y="35"/>
                </a:lnTo>
                <a:lnTo>
                  <a:pt x="54" y="63"/>
                </a:lnTo>
                <a:lnTo>
                  <a:pt x="67" y="63"/>
                </a:lnTo>
                <a:lnTo>
                  <a:pt x="97" y="58"/>
                </a:lnTo>
                <a:lnTo>
                  <a:pt x="114" y="47"/>
                </a:lnTo>
                <a:lnTo>
                  <a:pt x="138" y="66"/>
                </a:lnTo>
                <a:lnTo>
                  <a:pt x="146" y="47"/>
                </a:lnTo>
                <a:lnTo>
                  <a:pt x="151" y="39"/>
                </a:lnTo>
                <a:lnTo>
                  <a:pt x="172" y="27"/>
                </a:lnTo>
                <a:lnTo>
                  <a:pt x="177" y="4"/>
                </a:lnTo>
                <a:lnTo>
                  <a:pt x="198" y="0"/>
                </a:lnTo>
                <a:lnTo>
                  <a:pt x="248" y="31"/>
                </a:lnTo>
                <a:lnTo>
                  <a:pt x="281" y="47"/>
                </a:lnTo>
                <a:lnTo>
                  <a:pt x="353" y="152"/>
                </a:lnTo>
                <a:lnTo>
                  <a:pt x="349" y="164"/>
                </a:lnTo>
                <a:lnTo>
                  <a:pt x="395" y="183"/>
                </a:lnTo>
                <a:lnTo>
                  <a:pt x="407" y="202"/>
                </a:lnTo>
                <a:lnTo>
                  <a:pt x="429" y="210"/>
                </a:lnTo>
                <a:lnTo>
                  <a:pt x="441" y="230"/>
                </a:lnTo>
                <a:lnTo>
                  <a:pt x="424" y="238"/>
                </a:lnTo>
                <a:lnTo>
                  <a:pt x="403" y="230"/>
                </a:lnTo>
                <a:lnTo>
                  <a:pt x="369" y="230"/>
                </a:lnTo>
                <a:lnTo>
                  <a:pt x="340" y="219"/>
                </a:lnTo>
                <a:lnTo>
                  <a:pt x="327" y="230"/>
                </a:lnTo>
                <a:lnTo>
                  <a:pt x="357" y="238"/>
                </a:lnTo>
                <a:lnTo>
                  <a:pt x="382" y="249"/>
                </a:lnTo>
                <a:lnTo>
                  <a:pt x="412" y="258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未知"/>
          <p:cNvSpPr>
            <a:spLocks/>
          </p:cNvSpPr>
          <p:nvPr/>
        </p:nvSpPr>
        <p:spPr bwMode="auto">
          <a:xfrm>
            <a:off x="5365704" y="3595469"/>
            <a:ext cx="917575" cy="544512"/>
          </a:xfrm>
          <a:custGeom>
            <a:avLst/>
            <a:gdLst>
              <a:gd name="T0" fmla="*/ 83 w 599"/>
              <a:gd name="T1" fmla="*/ 324 h 352"/>
              <a:gd name="T2" fmla="*/ 154 w 599"/>
              <a:gd name="T3" fmla="*/ 308 h 352"/>
              <a:gd name="T4" fmla="*/ 157 w 599"/>
              <a:gd name="T5" fmla="*/ 277 h 352"/>
              <a:gd name="T6" fmla="*/ 259 w 599"/>
              <a:gd name="T7" fmla="*/ 273 h 352"/>
              <a:gd name="T8" fmla="*/ 309 w 599"/>
              <a:gd name="T9" fmla="*/ 300 h 352"/>
              <a:gd name="T10" fmla="*/ 351 w 599"/>
              <a:gd name="T11" fmla="*/ 281 h 352"/>
              <a:gd name="T12" fmla="*/ 368 w 599"/>
              <a:gd name="T13" fmla="*/ 300 h 352"/>
              <a:gd name="T14" fmla="*/ 397 w 599"/>
              <a:gd name="T15" fmla="*/ 269 h 352"/>
              <a:gd name="T16" fmla="*/ 409 w 599"/>
              <a:gd name="T17" fmla="*/ 308 h 352"/>
              <a:gd name="T18" fmla="*/ 435 w 599"/>
              <a:gd name="T19" fmla="*/ 324 h 352"/>
              <a:gd name="T20" fmla="*/ 484 w 599"/>
              <a:gd name="T21" fmla="*/ 297 h 352"/>
              <a:gd name="T22" fmla="*/ 569 w 599"/>
              <a:gd name="T23" fmla="*/ 249 h 352"/>
              <a:gd name="T24" fmla="*/ 560 w 599"/>
              <a:gd name="T25" fmla="*/ 171 h 352"/>
              <a:gd name="T26" fmla="*/ 569 w 599"/>
              <a:gd name="T27" fmla="*/ 144 h 352"/>
              <a:gd name="T28" fmla="*/ 514 w 599"/>
              <a:gd name="T29" fmla="*/ 121 h 352"/>
              <a:gd name="T30" fmla="*/ 476 w 599"/>
              <a:gd name="T31" fmla="*/ 121 h 352"/>
              <a:gd name="T32" fmla="*/ 421 w 599"/>
              <a:gd name="T33" fmla="*/ 102 h 352"/>
              <a:gd name="T34" fmla="*/ 388 w 599"/>
              <a:gd name="T35" fmla="*/ 70 h 352"/>
              <a:gd name="T36" fmla="*/ 359 w 599"/>
              <a:gd name="T37" fmla="*/ 66 h 352"/>
              <a:gd name="T38" fmla="*/ 292 w 599"/>
              <a:gd name="T39" fmla="*/ 66 h 352"/>
              <a:gd name="T40" fmla="*/ 176 w 599"/>
              <a:gd name="T41" fmla="*/ 0 h 352"/>
              <a:gd name="T42" fmla="*/ 146 w 599"/>
              <a:gd name="T43" fmla="*/ 8 h 352"/>
              <a:gd name="T44" fmla="*/ 74 w 599"/>
              <a:gd name="T45" fmla="*/ 8 h 352"/>
              <a:gd name="T46" fmla="*/ 83 w 599"/>
              <a:gd name="T47" fmla="*/ 35 h 352"/>
              <a:gd name="T48" fmla="*/ 116 w 599"/>
              <a:gd name="T49" fmla="*/ 43 h 352"/>
              <a:gd name="T50" fmla="*/ 78 w 599"/>
              <a:gd name="T51" fmla="*/ 66 h 352"/>
              <a:gd name="T52" fmla="*/ 78 w 599"/>
              <a:gd name="T53" fmla="*/ 98 h 352"/>
              <a:gd name="T54" fmla="*/ 100 w 599"/>
              <a:gd name="T55" fmla="*/ 129 h 352"/>
              <a:gd name="T56" fmla="*/ 125 w 599"/>
              <a:gd name="T57" fmla="*/ 191 h 352"/>
              <a:gd name="T58" fmla="*/ 108 w 599"/>
              <a:gd name="T59" fmla="*/ 203 h 352"/>
              <a:gd name="T60" fmla="*/ 16 w 599"/>
              <a:gd name="T61" fmla="*/ 238 h 352"/>
              <a:gd name="T62" fmla="*/ 11 w 599"/>
              <a:gd name="T63" fmla="*/ 269 h 352"/>
              <a:gd name="T64" fmla="*/ 28 w 599"/>
              <a:gd name="T65" fmla="*/ 30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9" h="352">
                <a:moveTo>
                  <a:pt x="70" y="351"/>
                </a:moveTo>
                <a:lnTo>
                  <a:pt x="83" y="324"/>
                </a:lnTo>
                <a:lnTo>
                  <a:pt x="121" y="297"/>
                </a:lnTo>
                <a:lnTo>
                  <a:pt x="154" y="308"/>
                </a:lnTo>
                <a:lnTo>
                  <a:pt x="176" y="297"/>
                </a:lnTo>
                <a:lnTo>
                  <a:pt x="157" y="277"/>
                </a:lnTo>
                <a:lnTo>
                  <a:pt x="168" y="265"/>
                </a:lnTo>
                <a:lnTo>
                  <a:pt x="259" y="273"/>
                </a:lnTo>
                <a:lnTo>
                  <a:pt x="292" y="293"/>
                </a:lnTo>
                <a:lnTo>
                  <a:pt x="309" y="300"/>
                </a:lnTo>
                <a:lnTo>
                  <a:pt x="330" y="285"/>
                </a:lnTo>
                <a:lnTo>
                  <a:pt x="351" y="281"/>
                </a:lnTo>
                <a:lnTo>
                  <a:pt x="355" y="300"/>
                </a:lnTo>
                <a:lnTo>
                  <a:pt x="368" y="300"/>
                </a:lnTo>
                <a:lnTo>
                  <a:pt x="377" y="288"/>
                </a:lnTo>
                <a:lnTo>
                  <a:pt x="397" y="269"/>
                </a:lnTo>
                <a:lnTo>
                  <a:pt x="409" y="281"/>
                </a:lnTo>
                <a:lnTo>
                  <a:pt x="409" y="308"/>
                </a:lnTo>
                <a:lnTo>
                  <a:pt x="418" y="320"/>
                </a:lnTo>
                <a:lnTo>
                  <a:pt x="435" y="324"/>
                </a:lnTo>
                <a:lnTo>
                  <a:pt x="456" y="304"/>
                </a:lnTo>
                <a:lnTo>
                  <a:pt x="484" y="297"/>
                </a:lnTo>
                <a:lnTo>
                  <a:pt x="539" y="246"/>
                </a:lnTo>
                <a:lnTo>
                  <a:pt x="569" y="249"/>
                </a:lnTo>
                <a:lnTo>
                  <a:pt x="598" y="238"/>
                </a:lnTo>
                <a:lnTo>
                  <a:pt x="560" y="171"/>
                </a:lnTo>
                <a:lnTo>
                  <a:pt x="573" y="152"/>
                </a:lnTo>
                <a:lnTo>
                  <a:pt x="569" y="144"/>
                </a:lnTo>
                <a:lnTo>
                  <a:pt x="547" y="137"/>
                </a:lnTo>
                <a:lnTo>
                  <a:pt x="514" y="121"/>
                </a:lnTo>
                <a:lnTo>
                  <a:pt x="497" y="109"/>
                </a:lnTo>
                <a:lnTo>
                  <a:pt x="476" y="121"/>
                </a:lnTo>
                <a:lnTo>
                  <a:pt x="451" y="102"/>
                </a:lnTo>
                <a:lnTo>
                  <a:pt x="421" y="102"/>
                </a:lnTo>
                <a:lnTo>
                  <a:pt x="397" y="90"/>
                </a:lnTo>
                <a:lnTo>
                  <a:pt x="388" y="70"/>
                </a:lnTo>
                <a:lnTo>
                  <a:pt x="377" y="59"/>
                </a:lnTo>
                <a:lnTo>
                  <a:pt x="359" y="66"/>
                </a:lnTo>
                <a:lnTo>
                  <a:pt x="343" y="59"/>
                </a:lnTo>
                <a:lnTo>
                  <a:pt x="292" y="66"/>
                </a:lnTo>
                <a:lnTo>
                  <a:pt x="238" y="54"/>
                </a:lnTo>
                <a:lnTo>
                  <a:pt x="176" y="0"/>
                </a:lnTo>
                <a:lnTo>
                  <a:pt x="154" y="15"/>
                </a:lnTo>
                <a:lnTo>
                  <a:pt x="146" y="8"/>
                </a:lnTo>
                <a:lnTo>
                  <a:pt x="133" y="8"/>
                </a:lnTo>
                <a:lnTo>
                  <a:pt x="74" y="8"/>
                </a:lnTo>
                <a:lnTo>
                  <a:pt x="66" y="15"/>
                </a:lnTo>
                <a:lnTo>
                  <a:pt x="83" y="35"/>
                </a:lnTo>
                <a:lnTo>
                  <a:pt x="100" y="39"/>
                </a:lnTo>
                <a:lnTo>
                  <a:pt x="116" y="43"/>
                </a:lnTo>
                <a:lnTo>
                  <a:pt x="108" y="54"/>
                </a:lnTo>
                <a:lnTo>
                  <a:pt x="78" y="66"/>
                </a:lnTo>
                <a:lnTo>
                  <a:pt x="74" y="90"/>
                </a:lnTo>
                <a:lnTo>
                  <a:pt x="78" y="98"/>
                </a:lnTo>
                <a:lnTo>
                  <a:pt x="83" y="125"/>
                </a:lnTo>
                <a:lnTo>
                  <a:pt x="100" y="129"/>
                </a:lnTo>
                <a:lnTo>
                  <a:pt x="121" y="148"/>
                </a:lnTo>
                <a:lnTo>
                  <a:pt x="125" y="191"/>
                </a:lnTo>
                <a:lnTo>
                  <a:pt x="121" y="207"/>
                </a:lnTo>
                <a:lnTo>
                  <a:pt x="108" y="203"/>
                </a:lnTo>
                <a:lnTo>
                  <a:pt x="74" y="230"/>
                </a:lnTo>
                <a:lnTo>
                  <a:pt x="16" y="238"/>
                </a:lnTo>
                <a:lnTo>
                  <a:pt x="0" y="254"/>
                </a:lnTo>
                <a:lnTo>
                  <a:pt x="11" y="269"/>
                </a:lnTo>
                <a:lnTo>
                  <a:pt x="16" y="300"/>
                </a:lnTo>
                <a:lnTo>
                  <a:pt x="28" y="304"/>
                </a:lnTo>
                <a:lnTo>
                  <a:pt x="70" y="351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未知"/>
          <p:cNvSpPr>
            <a:spLocks/>
          </p:cNvSpPr>
          <p:nvPr/>
        </p:nvSpPr>
        <p:spPr bwMode="auto">
          <a:xfrm>
            <a:off x="5365704" y="3595469"/>
            <a:ext cx="917575" cy="544512"/>
          </a:xfrm>
          <a:custGeom>
            <a:avLst/>
            <a:gdLst>
              <a:gd name="T0" fmla="*/ 83 w 599"/>
              <a:gd name="T1" fmla="*/ 324 h 352"/>
              <a:gd name="T2" fmla="*/ 154 w 599"/>
              <a:gd name="T3" fmla="*/ 308 h 352"/>
              <a:gd name="T4" fmla="*/ 157 w 599"/>
              <a:gd name="T5" fmla="*/ 277 h 352"/>
              <a:gd name="T6" fmla="*/ 259 w 599"/>
              <a:gd name="T7" fmla="*/ 273 h 352"/>
              <a:gd name="T8" fmla="*/ 309 w 599"/>
              <a:gd name="T9" fmla="*/ 300 h 352"/>
              <a:gd name="T10" fmla="*/ 351 w 599"/>
              <a:gd name="T11" fmla="*/ 281 h 352"/>
              <a:gd name="T12" fmla="*/ 368 w 599"/>
              <a:gd name="T13" fmla="*/ 300 h 352"/>
              <a:gd name="T14" fmla="*/ 397 w 599"/>
              <a:gd name="T15" fmla="*/ 269 h 352"/>
              <a:gd name="T16" fmla="*/ 409 w 599"/>
              <a:gd name="T17" fmla="*/ 308 h 352"/>
              <a:gd name="T18" fmla="*/ 435 w 599"/>
              <a:gd name="T19" fmla="*/ 324 h 352"/>
              <a:gd name="T20" fmla="*/ 484 w 599"/>
              <a:gd name="T21" fmla="*/ 297 h 352"/>
              <a:gd name="T22" fmla="*/ 569 w 599"/>
              <a:gd name="T23" fmla="*/ 249 h 352"/>
              <a:gd name="T24" fmla="*/ 560 w 599"/>
              <a:gd name="T25" fmla="*/ 171 h 352"/>
              <a:gd name="T26" fmla="*/ 569 w 599"/>
              <a:gd name="T27" fmla="*/ 144 h 352"/>
              <a:gd name="T28" fmla="*/ 514 w 599"/>
              <a:gd name="T29" fmla="*/ 121 h 352"/>
              <a:gd name="T30" fmla="*/ 476 w 599"/>
              <a:gd name="T31" fmla="*/ 121 h 352"/>
              <a:gd name="T32" fmla="*/ 421 w 599"/>
              <a:gd name="T33" fmla="*/ 102 h 352"/>
              <a:gd name="T34" fmla="*/ 388 w 599"/>
              <a:gd name="T35" fmla="*/ 70 h 352"/>
              <a:gd name="T36" fmla="*/ 359 w 599"/>
              <a:gd name="T37" fmla="*/ 66 h 352"/>
              <a:gd name="T38" fmla="*/ 292 w 599"/>
              <a:gd name="T39" fmla="*/ 66 h 352"/>
              <a:gd name="T40" fmla="*/ 176 w 599"/>
              <a:gd name="T41" fmla="*/ 0 h 352"/>
              <a:gd name="T42" fmla="*/ 146 w 599"/>
              <a:gd name="T43" fmla="*/ 8 h 352"/>
              <a:gd name="T44" fmla="*/ 74 w 599"/>
              <a:gd name="T45" fmla="*/ 8 h 352"/>
              <a:gd name="T46" fmla="*/ 83 w 599"/>
              <a:gd name="T47" fmla="*/ 35 h 352"/>
              <a:gd name="T48" fmla="*/ 116 w 599"/>
              <a:gd name="T49" fmla="*/ 43 h 352"/>
              <a:gd name="T50" fmla="*/ 78 w 599"/>
              <a:gd name="T51" fmla="*/ 66 h 352"/>
              <a:gd name="T52" fmla="*/ 78 w 599"/>
              <a:gd name="T53" fmla="*/ 98 h 352"/>
              <a:gd name="T54" fmla="*/ 100 w 599"/>
              <a:gd name="T55" fmla="*/ 129 h 352"/>
              <a:gd name="T56" fmla="*/ 125 w 599"/>
              <a:gd name="T57" fmla="*/ 191 h 352"/>
              <a:gd name="T58" fmla="*/ 108 w 599"/>
              <a:gd name="T59" fmla="*/ 203 h 352"/>
              <a:gd name="T60" fmla="*/ 16 w 599"/>
              <a:gd name="T61" fmla="*/ 238 h 352"/>
              <a:gd name="T62" fmla="*/ 11 w 599"/>
              <a:gd name="T63" fmla="*/ 269 h 352"/>
              <a:gd name="T64" fmla="*/ 28 w 599"/>
              <a:gd name="T65" fmla="*/ 30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9" h="352">
                <a:moveTo>
                  <a:pt x="70" y="351"/>
                </a:moveTo>
                <a:lnTo>
                  <a:pt x="83" y="324"/>
                </a:lnTo>
                <a:lnTo>
                  <a:pt x="121" y="297"/>
                </a:lnTo>
                <a:lnTo>
                  <a:pt x="154" y="308"/>
                </a:lnTo>
                <a:lnTo>
                  <a:pt x="176" y="297"/>
                </a:lnTo>
                <a:lnTo>
                  <a:pt x="157" y="277"/>
                </a:lnTo>
                <a:lnTo>
                  <a:pt x="168" y="265"/>
                </a:lnTo>
                <a:lnTo>
                  <a:pt x="259" y="273"/>
                </a:lnTo>
                <a:lnTo>
                  <a:pt x="292" y="293"/>
                </a:lnTo>
                <a:lnTo>
                  <a:pt x="309" y="300"/>
                </a:lnTo>
                <a:lnTo>
                  <a:pt x="330" y="285"/>
                </a:lnTo>
                <a:lnTo>
                  <a:pt x="351" y="281"/>
                </a:lnTo>
                <a:lnTo>
                  <a:pt x="355" y="300"/>
                </a:lnTo>
                <a:lnTo>
                  <a:pt x="368" y="300"/>
                </a:lnTo>
                <a:lnTo>
                  <a:pt x="377" y="288"/>
                </a:lnTo>
                <a:lnTo>
                  <a:pt x="397" y="269"/>
                </a:lnTo>
                <a:lnTo>
                  <a:pt x="409" y="281"/>
                </a:lnTo>
                <a:lnTo>
                  <a:pt x="409" y="308"/>
                </a:lnTo>
                <a:lnTo>
                  <a:pt x="418" y="320"/>
                </a:lnTo>
                <a:lnTo>
                  <a:pt x="435" y="324"/>
                </a:lnTo>
                <a:lnTo>
                  <a:pt x="456" y="304"/>
                </a:lnTo>
                <a:lnTo>
                  <a:pt x="484" y="297"/>
                </a:lnTo>
                <a:lnTo>
                  <a:pt x="539" y="246"/>
                </a:lnTo>
                <a:lnTo>
                  <a:pt x="569" y="249"/>
                </a:lnTo>
                <a:lnTo>
                  <a:pt x="598" y="238"/>
                </a:lnTo>
                <a:lnTo>
                  <a:pt x="560" y="171"/>
                </a:lnTo>
                <a:lnTo>
                  <a:pt x="573" y="152"/>
                </a:lnTo>
                <a:lnTo>
                  <a:pt x="569" y="144"/>
                </a:lnTo>
                <a:lnTo>
                  <a:pt x="547" y="137"/>
                </a:lnTo>
                <a:lnTo>
                  <a:pt x="514" y="121"/>
                </a:lnTo>
                <a:lnTo>
                  <a:pt x="497" y="109"/>
                </a:lnTo>
                <a:lnTo>
                  <a:pt x="476" y="121"/>
                </a:lnTo>
                <a:lnTo>
                  <a:pt x="451" y="102"/>
                </a:lnTo>
                <a:lnTo>
                  <a:pt x="421" y="102"/>
                </a:lnTo>
                <a:lnTo>
                  <a:pt x="397" y="90"/>
                </a:lnTo>
                <a:lnTo>
                  <a:pt x="388" y="70"/>
                </a:lnTo>
                <a:lnTo>
                  <a:pt x="377" y="59"/>
                </a:lnTo>
                <a:lnTo>
                  <a:pt x="359" y="66"/>
                </a:lnTo>
                <a:lnTo>
                  <a:pt x="343" y="59"/>
                </a:lnTo>
                <a:lnTo>
                  <a:pt x="292" y="66"/>
                </a:lnTo>
                <a:lnTo>
                  <a:pt x="238" y="54"/>
                </a:lnTo>
                <a:lnTo>
                  <a:pt x="176" y="0"/>
                </a:lnTo>
                <a:lnTo>
                  <a:pt x="154" y="15"/>
                </a:lnTo>
                <a:lnTo>
                  <a:pt x="146" y="8"/>
                </a:lnTo>
                <a:lnTo>
                  <a:pt x="133" y="8"/>
                </a:lnTo>
                <a:lnTo>
                  <a:pt x="74" y="8"/>
                </a:lnTo>
                <a:lnTo>
                  <a:pt x="66" y="15"/>
                </a:lnTo>
                <a:lnTo>
                  <a:pt x="83" y="35"/>
                </a:lnTo>
                <a:lnTo>
                  <a:pt x="100" y="39"/>
                </a:lnTo>
                <a:lnTo>
                  <a:pt x="116" y="43"/>
                </a:lnTo>
                <a:lnTo>
                  <a:pt x="108" y="54"/>
                </a:lnTo>
                <a:lnTo>
                  <a:pt x="78" y="66"/>
                </a:lnTo>
                <a:lnTo>
                  <a:pt x="74" y="90"/>
                </a:lnTo>
                <a:lnTo>
                  <a:pt x="78" y="98"/>
                </a:lnTo>
                <a:lnTo>
                  <a:pt x="83" y="125"/>
                </a:lnTo>
                <a:lnTo>
                  <a:pt x="100" y="129"/>
                </a:lnTo>
                <a:lnTo>
                  <a:pt x="121" y="148"/>
                </a:lnTo>
                <a:lnTo>
                  <a:pt x="125" y="191"/>
                </a:lnTo>
                <a:lnTo>
                  <a:pt x="121" y="207"/>
                </a:lnTo>
                <a:lnTo>
                  <a:pt x="108" y="203"/>
                </a:lnTo>
                <a:lnTo>
                  <a:pt x="74" y="230"/>
                </a:lnTo>
                <a:lnTo>
                  <a:pt x="16" y="238"/>
                </a:lnTo>
                <a:lnTo>
                  <a:pt x="0" y="254"/>
                </a:lnTo>
                <a:lnTo>
                  <a:pt x="11" y="269"/>
                </a:lnTo>
                <a:lnTo>
                  <a:pt x="16" y="300"/>
                </a:lnTo>
                <a:lnTo>
                  <a:pt x="28" y="304"/>
                </a:lnTo>
                <a:lnTo>
                  <a:pt x="70" y="351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未知"/>
          <p:cNvSpPr>
            <a:spLocks/>
          </p:cNvSpPr>
          <p:nvPr/>
        </p:nvSpPr>
        <p:spPr bwMode="auto">
          <a:xfrm>
            <a:off x="4095703" y="3516095"/>
            <a:ext cx="1466850" cy="1055687"/>
          </a:xfrm>
          <a:custGeom>
            <a:avLst/>
            <a:gdLst>
              <a:gd name="T0" fmla="*/ 373 w 961"/>
              <a:gd name="T1" fmla="*/ 59 h 681"/>
              <a:gd name="T2" fmla="*/ 355 w 961"/>
              <a:gd name="T3" fmla="*/ 20 h 681"/>
              <a:gd name="T4" fmla="*/ 418 w 961"/>
              <a:gd name="T5" fmla="*/ 0 h 681"/>
              <a:gd name="T6" fmla="*/ 431 w 961"/>
              <a:gd name="T7" fmla="*/ 39 h 681"/>
              <a:gd name="T8" fmla="*/ 486 w 961"/>
              <a:gd name="T9" fmla="*/ 86 h 681"/>
              <a:gd name="T10" fmla="*/ 516 w 961"/>
              <a:gd name="T11" fmla="*/ 86 h 681"/>
              <a:gd name="T12" fmla="*/ 541 w 961"/>
              <a:gd name="T13" fmla="*/ 129 h 681"/>
              <a:gd name="T14" fmla="*/ 604 w 961"/>
              <a:gd name="T15" fmla="*/ 121 h 681"/>
              <a:gd name="T16" fmla="*/ 628 w 961"/>
              <a:gd name="T17" fmla="*/ 102 h 681"/>
              <a:gd name="T18" fmla="*/ 648 w 961"/>
              <a:gd name="T19" fmla="*/ 121 h 681"/>
              <a:gd name="T20" fmla="*/ 711 w 961"/>
              <a:gd name="T21" fmla="*/ 114 h 681"/>
              <a:gd name="T22" fmla="*/ 725 w 961"/>
              <a:gd name="T23" fmla="*/ 133 h 681"/>
              <a:gd name="T24" fmla="*/ 796 w 961"/>
              <a:gd name="T25" fmla="*/ 156 h 681"/>
              <a:gd name="T26" fmla="*/ 876 w 961"/>
              <a:gd name="T27" fmla="*/ 168 h 681"/>
              <a:gd name="T28" fmla="*/ 917 w 961"/>
              <a:gd name="T29" fmla="*/ 176 h 681"/>
              <a:gd name="T30" fmla="*/ 955 w 961"/>
              <a:gd name="T31" fmla="*/ 200 h 681"/>
              <a:gd name="T32" fmla="*/ 955 w 961"/>
              <a:gd name="T33" fmla="*/ 258 h 681"/>
              <a:gd name="T34" fmla="*/ 908 w 961"/>
              <a:gd name="T35" fmla="*/ 281 h 681"/>
              <a:gd name="T36" fmla="*/ 834 w 961"/>
              <a:gd name="T37" fmla="*/ 305 h 681"/>
              <a:gd name="T38" fmla="*/ 850 w 961"/>
              <a:gd name="T39" fmla="*/ 351 h 681"/>
              <a:gd name="T40" fmla="*/ 905 w 961"/>
              <a:gd name="T41" fmla="*/ 402 h 681"/>
              <a:gd name="T42" fmla="*/ 879 w 961"/>
              <a:gd name="T43" fmla="*/ 480 h 681"/>
              <a:gd name="T44" fmla="*/ 834 w 961"/>
              <a:gd name="T45" fmla="*/ 429 h 681"/>
              <a:gd name="T46" fmla="*/ 816 w 961"/>
              <a:gd name="T47" fmla="*/ 410 h 681"/>
              <a:gd name="T48" fmla="*/ 766 w 961"/>
              <a:gd name="T49" fmla="*/ 402 h 681"/>
              <a:gd name="T50" fmla="*/ 730 w 961"/>
              <a:gd name="T51" fmla="*/ 437 h 681"/>
              <a:gd name="T52" fmla="*/ 699 w 961"/>
              <a:gd name="T53" fmla="*/ 457 h 681"/>
              <a:gd name="T54" fmla="*/ 654 w 961"/>
              <a:gd name="T55" fmla="*/ 449 h 681"/>
              <a:gd name="T56" fmla="*/ 628 w 961"/>
              <a:gd name="T57" fmla="*/ 485 h 681"/>
              <a:gd name="T58" fmla="*/ 683 w 961"/>
              <a:gd name="T59" fmla="*/ 524 h 681"/>
              <a:gd name="T60" fmla="*/ 604 w 961"/>
              <a:gd name="T61" fmla="*/ 531 h 681"/>
              <a:gd name="T62" fmla="*/ 577 w 961"/>
              <a:gd name="T63" fmla="*/ 508 h 681"/>
              <a:gd name="T64" fmla="*/ 528 w 961"/>
              <a:gd name="T65" fmla="*/ 515 h 681"/>
              <a:gd name="T66" fmla="*/ 516 w 961"/>
              <a:gd name="T67" fmla="*/ 480 h 681"/>
              <a:gd name="T68" fmla="*/ 489 w 961"/>
              <a:gd name="T69" fmla="*/ 461 h 681"/>
              <a:gd name="T70" fmla="*/ 486 w 961"/>
              <a:gd name="T71" fmla="*/ 488 h 681"/>
              <a:gd name="T72" fmla="*/ 457 w 961"/>
              <a:gd name="T73" fmla="*/ 512 h 681"/>
              <a:gd name="T74" fmla="*/ 410 w 961"/>
              <a:gd name="T75" fmla="*/ 582 h 681"/>
              <a:gd name="T76" fmla="*/ 398 w 961"/>
              <a:gd name="T77" fmla="*/ 664 h 681"/>
              <a:gd name="T78" fmla="*/ 335 w 961"/>
              <a:gd name="T79" fmla="*/ 680 h 681"/>
              <a:gd name="T80" fmla="*/ 247 w 961"/>
              <a:gd name="T81" fmla="*/ 543 h 681"/>
              <a:gd name="T82" fmla="*/ 196 w 961"/>
              <a:gd name="T83" fmla="*/ 519 h 681"/>
              <a:gd name="T84" fmla="*/ 201 w 961"/>
              <a:gd name="T85" fmla="*/ 485 h 681"/>
              <a:gd name="T86" fmla="*/ 154 w 961"/>
              <a:gd name="T87" fmla="*/ 488 h 681"/>
              <a:gd name="T88" fmla="*/ 113 w 961"/>
              <a:gd name="T89" fmla="*/ 422 h 681"/>
              <a:gd name="T90" fmla="*/ 105 w 961"/>
              <a:gd name="T91" fmla="*/ 297 h 681"/>
              <a:gd name="T92" fmla="*/ 99 w 961"/>
              <a:gd name="T93" fmla="*/ 234 h 681"/>
              <a:gd name="T94" fmla="*/ 0 w 961"/>
              <a:gd name="T95" fmla="*/ 114 h 681"/>
              <a:gd name="T96" fmla="*/ 12 w 961"/>
              <a:gd name="T97" fmla="*/ 82 h 681"/>
              <a:gd name="T98" fmla="*/ 151 w 961"/>
              <a:gd name="T99" fmla="*/ 86 h 681"/>
              <a:gd name="T100" fmla="*/ 193 w 961"/>
              <a:gd name="T101" fmla="*/ 94 h 681"/>
              <a:gd name="T102" fmla="*/ 264 w 961"/>
              <a:gd name="T103" fmla="*/ 125 h 681"/>
              <a:gd name="T104" fmla="*/ 272 w 961"/>
              <a:gd name="T105" fmla="*/ 90 h 681"/>
              <a:gd name="T106" fmla="*/ 319 w 961"/>
              <a:gd name="T107" fmla="*/ 94 h 681"/>
              <a:gd name="T108" fmla="*/ 360 w 961"/>
              <a:gd name="T109" fmla="*/ 86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61" h="681">
                <a:moveTo>
                  <a:pt x="360" y="86"/>
                </a:moveTo>
                <a:lnTo>
                  <a:pt x="373" y="59"/>
                </a:lnTo>
                <a:lnTo>
                  <a:pt x="360" y="43"/>
                </a:lnTo>
                <a:lnTo>
                  <a:pt x="355" y="20"/>
                </a:lnTo>
                <a:lnTo>
                  <a:pt x="406" y="0"/>
                </a:lnTo>
                <a:lnTo>
                  <a:pt x="418" y="0"/>
                </a:lnTo>
                <a:lnTo>
                  <a:pt x="426" y="16"/>
                </a:lnTo>
                <a:lnTo>
                  <a:pt x="431" y="39"/>
                </a:lnTo>
                <a:lnTo>
                  <a:pt x="457" y="55"/>
                </a:lnTo>
                <a:lnTo>
                  <a:pt x="486" y="86"/>
                </a:lnTo>
                <a:lnTo>
                  <a:pt x="506" y="75"/>
                </a:lnTo>
                <a:lnTo>
                  <a:pt x="516" y="86"/>
                </a:lnTo>
                <a:lnTo>
                  <a:pt x="520" y="114"/>
                </a:lnTo>
                <a:lnTo>
                  <a:pt x="541" y="129"/>
                </a:lnTo>
                <a:lnTo>
                  <a:pt x="594" y="133"/>
                </a:lnTo>
                <a:lnTo>
                  <a:pt x="604" y="121"/>
                </a:lnTo>
                <a:lnTo>
                  <a:pt x="599" y="110"/>
                </a:lnTo>
                <a:lnTo>
                  <a:pt x="628" y="102"/>
                </a:lnTo>
                <a:lnTo>
                  <a:pt x="645" y="105"/>
                </a:lnTo>
                <a:lnTo>
                  <a:pt x="648" y="121"/>
                </a:lnTo>
                <a:lnTo>
                  <a:pt x="662" y="125"/>
                </a:lnTo>
                <a:lnTo>
                  <a:pt x="711" y="114"/>
                </a:lnTo>
                <a:lnTo>
                  <a:pt x="725" y="117"/>
                </a:lnTo>
                <a:lnTo>
                  <a:pt x="725" y="133"/>
                </a:lnTo>
                <a:lnTo>
                  <a:pt x="750" y="137"/>
                </a:lnTo>
                <a:lnTo>
                  <a:pt x="796" y="156"/>
                </a:lnTo>
                <a:lnTo>
                  <a:pt x="821" y="149"/>
                </a:lnTo>
                <a:lnTo>
                  <a:pt x="876" y="168"/>
                </a:lnTo>
                <a:lnTo>
                  <a:pt x="887" y="183"/>
                </a:lnTo>
                <a:lnTo>
                  <a:pt x="917" y="176"/>
                </a:lnTo>
                <a:lnTo>
                  <a:pt x="934" y="180"/>
                </a:lnTo>
                <a:lnTo>
                  <a:pt x="955" y="200"/>
                </a:lnTo>
                <a:lnTo>
                  <a:pt x="960" y="242"/>
                </a:lnTo>
                <a:lnTo>
                  <a:pt x="955" y="258"/>
                </a:lnTo>
                <a:lnTo>
                  <a:pt x="942" y="254"/>
                </a:lnTo>
                <a:lnTo>
                  <a:pt x="908" y="281"/>
                </a:lnTo>
                <a:lnTo>
                  <a:pt x="850" y="290"/>
                </a:lnTo>
                <a:lnTo>
                  <a:pt x="834" y="305"/>
                </a:lnTo>
                <a:lnTo>
                  <a:pt x="845" y="320"/>
                </a:lnTo>
                <a:lnTo>
                  <a:pt x="850" y="351"/>
                </a:lnTo>
                <a:lnTo>
                  <a:pt x="863" y="356"/>
                </a:lnTo>
                <a:lnTo>
                  <a:pt x="905" y="402"/>
                </a:lnTo>
                <a:lnTo>
                  <a:pt x="908" y="465"/>
                </a:lnTo>
                <a:lnTo>
                  <a:pt x="879" y="480"/>
                </a:lnTo>
                <a:lnTo>
                  <a:pt x="859" y="461"/>
                </a:lnTo>
                <a:lnTo>
                  <a:pt x="834" y="429"/>
                </a:lnTo>
                <a:lnTo>
                  <a:pt x="834" y="414"/>
                </a:lnTo>
                <a:lnTo>
                  <a:pt x="816" y="410"/>
                </a:lnTo>
                <a:lnTo>
                  <a:pt x="800" y="418"/>
                </a:lnTo>
                <a:lnTo>
                  <a:pt x="766" y="402"/>
                </a:lnTo>
                <a:lnTo>
                  <a:pt x="754" y="434"/>
                </a:lnTo>
                <a:lnTo>
                  <a:pt x="730" y="437"/>
                </a:lnTo>
                <a:lnTo>
                  <a:pt x="708" y="465"/>
                </a:lnTo>
                <a:lnTo>
                  <a:pt x="699" y="457"/>
                </a:lnTo>
                <a:lnTo>
                  <a:pt x="678" y="465"/>
                </a:lnTo>
                <a:lnTo>
                  <a:pt x="654" y="449"/>
                </a:lnTo>
                <a:lnTo>
                  <a:pt x="628" y="473"/>
                </a:lnTo>
                <a:lnTo>
                  <a:pt x="628" y="485"/>
                </a:lnTo>
                <a:lnTo>
                  <a:pt x="675" y="508"/>
                </a:lnTo>
                <a:lnTo>
                  <a:pt x="683" y="524"/>
                </a:lnTo>
                <a:lnTo>
                  <a:pt x="654" y="535"/>
                </a:lnTo>
                <a:lnTo>
                  <a:pt x="604" y="531"/>
                </a:lnTo>
                <a:lnTo>
                  <a:pt x="599" y="515"/>
                </a:lnTo>
                <a:lnTo>
                  <a:pt x="577" y="508"/>
                </a:lnTo>
                <a:lnTo>
                  <a:pt x="549" y="524"/>
                </a:lnTo>
                <a:lnTo>
                  <a:pt x="528" y="515"/>
                </a:lnTo>
                <a:lnTo>
                  <a:pt x="528" y="492"/>
                </a:lnTo>
                <a:lnTo>
                  <a:pt x="516" y="480"/>
                </a:lnTo>
                <a:lnTo>
                  <a:pt x="516" y="469"/>
                </a:lnTo>
                <a:lnTo>
                  <a:pt x="489" y="461"/>
                </a:lnTo>
                <a:lnTo>
                  <a:pt x="481" y="469"/>
                </a:lnTo>
                <a:lnTo>
                  <a:pt x="486" y="488"/>
                </a:lnTo>
                <a:lnTo>
                  <a:pt x="461" y="496"/>
                </a:lnTo>
                <a:lnTo>
                  <a:pt x="457" y="512"/>
                </a:lnTo>
                <a:lnTo>
                  <a:pt x="461" y="527"/>
                </a:lnTo>
                <a:lnTo>
                  <a:pt x="410" y="582"/>
                </a:lnTo>
                <a:lnTo>
                  <a:pt x="418" y="644"/>
                </a:lnTo>
                <a:lnTo>
                  <a:pt x="398" y="664"/>
                </a:lnTo>
                <a:lnTo>
                  <a:pt x="385" y="652"/>
                </a:lnTo>
                <a:lnTo>
                  <a:pt x="335" y="680"/>
                </a:lnTo>
                <a:lnTo>
                  <a:pt x="319" y="668"/>
                </a:lnTo>
                <a:lnTo>
                  <a:pt x="247" y="543"/>
                </a:lnTo>
                <a:lnTo>
                  <a:pt x="217" y="524"/>
                </a:lnTo>
                <a:lnTo>
                  <a:pt x="196" y="519"/>
                </a:lnTo>
                <a:lnTo>
                  <a:pt x="188" y="504"/>
                </a:lnTo>
                <a:lnTo>
                  <a:pt x="201" y="485"/>
                </a:lnTo>
                <a:lnTo>
                  <a:pt x="180" y="469"/>
                </a:lnTo>
                <a:lnTo>
                  <a:pt x="154" y="488"/>
                </a:lnTo>
                <a:lnTo>
                  <a:pt x="130" y="492"/>
                </a:lnTo>
                <a:lnTo>
                  <a:pt x="113" y="422"/>
                </a:lnTo>
                <a:lnTo>
                  <a:pt x="109" y="407"/>
                </a:lnTo>
                <a:lnTo>
                  <a:pt x="105" y="297"/>
                </a:lnTo>
                <a:lnTo>
                  <a:pt x="83" y="242"/>
                </a:lnTo>
                <a:lnTo>
                  <a:pt x="99" y="234"/>
                </a:lnTo>
                <a:lnTo>
                  <a:pt x="54" y="153"/>
                </a:lnTo>
                <a:lnTo>
                  <a:pt x="0" y="114"/>
                </a:lnTo>
                <a:lnTo>
                  <a:pt x="4" y="90"/>
                </a:lnTo>
                <a:lnTo>
                  <a:pt x="12" y="82"/>
                </a:lnTo>
                <a:lnTo>
                  <a:pt x="96" y="70"/>
                </a:lnTo>
                <a:lnTo>
                  <a:pt x="151" y="86"/>
                </a:lnTo>
                <a:lnTo>
                  <a:pt x="180" y="75"/>
                </a:lnTo>
                <a:lnTo>
                  <a:pt x="193" y="94"/>
                </a:lnTo>
                <a:lnTo>
                  <a:pt x="234" y="133"/>
                </a:lnTo>
                <a:lnTo>
                  <a:pt x="264" y="125"/>
                </a:lnTo>
                <a:lnTo>
                  <a:pt x="264" y="102"/>
                </a:lnTo>
                <a:lnTo>
                  <a:pt x="272" y="90"/>
                </a:lnTo>
                <a:lnTo>
                  <a:pt x="305" y="78"/>
                </a:lnTo>
                <a:lnTo>
                  <a:pt x="319" y="94"/>
                </a:lnTo>
                <a:lnTo>
                  <a:pt x="335" y="82"/>
                </a:lnTo>
                <a:lnTo>
                  <a:pt x="360" y="86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未知"/>
          <p:cNvSpPr>
            <a:spLocks/>
          </p:cNvSpPr>
          <p:nvPr/>
        </p:nvSpPr>
        <p:spPr bwMode="auto">
          <a:xfrm>
            <a:off x="1949404" y="3114456"/>
            <a:ext cx="2320925" cy="1187450"/>
          </a:xfrm>
          <a:custGeom>
            <a:avLst/>
            <a:gdLst>
              <a:gd name="T0" fmla="*/ 921 w 1514"/>
              <a:gd name="T1" fmla="*/ 730 h 766"/>
              <a:gd name="T2" fmla="*/ 947 w 1514"/>
              <a:gd name="T3" fmla="*/ 757 h 766"/>
              <a:gd name="T4" fmla="*/ 1022 w 1514"/>
              <a:gd name="T5" fmla="*/ 730 h 766"/>
              <a:gd name="T6" fmla="*/ 1068 w 1514"/>
              <a:gd name="T7" fmla="*/ 699 h 766"/>
              <a:gd name="T8" fmla="*/ 1126 w 1514"/>
              <a:gd name="T9" fmla="*/ 679 h 766"/>
              <a:gd name="T10" fmla="*/ 1189 w 1514"/>
              <a:gd name="T11" fmla="*/ 660 h 766"/>
              <a:gd name="T12" fmla="*/ 1286 w 1514"/>
              <a:gd name="T13" fmla="*/ 645 h 766"/>
              <a:gd name="T14" fmla="*/ 1290 w 1514"/>
              <a:gd name="T15" fmla="*/ 679 h 766"/>
              <a:gd name="T16" fmla="*/ 1319 w 1514"/>
              <a:gd name="T17" fmla="*/ 684 h 766"/>
              <a:gd name="T18" fmla="*/ 1303 w 1514"/>
              <a:gd name="T19" fmla="*/ 726 h 766"/>
              <a:gd name="T20" fmla="*/ 1319 w 1514"/>
              <a:gd name="T21" fmla="*/ 730 h 766"/>
              <a:gd name="T22" fmla="*/ 1403 w 1514"/>
              <a:gd name="T23" fmla="*/ 726 h 766"/>
              <a:gd name="T24" fmla="*/ 1453 w 1514"/>
              <a:gd name="T25" fmla="*/ 742 h 766"/>
              <a:gd name="T26" fmla="*/ 1474 w 1514"/>
              <a:gd name="T27" fmla="*/ 750 h 766"/>
              <a:gd name="T28" fmla="*/ 1479 w 1514"/>
              <a:gd name="T29" fmla="*/ 699 h 766"/>
              <a:gd name="T30" fmla="*/ 1513 w 1514"/>
              <a:gd name="T31" fmla="*/ 664 h 766"/>
              <a:gd name="T32" fmla="*/ 1487 w 1514"/>
              <a:gd name="T33" fmla="*/ 499 h 766"/>
              <a:gd name="T34" fmla="*/ 1458 w 1514"/>
              <a:gd name="T35" fmla="*/ 410 h 766"/>
              <a:gd name="T36" fmla="*/ 1387 w 1514"/>
              <a:gd name="T37" fmla="*/ 379 h 766"/>
              <a:gd name="T38" fmla="*/ 1340 w 1514"/>
              <a:gd name="T39" fmla="*/ 460 h 766"/>
              <a:gd name="T40" fmla="*/ 1252 w 1514"/>
              <a:gd name="T41" fmla="*/ 418 h 766"/>
              <a:gd name="T42" fmla="*/ 1094 w 1514"/>
              <a:gd name="T43" fmla="*/ 362 h 766"/>
              <a:gd name="T44" fmla="*/ 1026 w 1514"/>
              <a:gd name="T45" fmla="*/ 355 h 766"/>
              <a:gd name="T46" fmla="*/ 896 w 1514"/>
              <a:gd name="T47" fmla="*/ 304 h 766"/>
              <a:gd name="T48" fmla="*/ 833 w 1514"/>
              <a:gd name="T49" fmla="*/ 164 h 766"/>
              <a:gd name="T50" fmla="*/ 858 w 1514"/>
              <a:gd name="T51" fmla="*/ 120 h 766"/>
              <a:gd name="T52" fmla="*/ 853 w 1514"/>
              <a:gd name="T53" fmla="*/ 62 h 766"/>
              <a:gd name="T54" fmla="*/ 867 w 1514"/>
              <a:gd name="T55" fmla="*/ 31 h 766"/>
              <a:gd name="T56" fmla="*/ 754 w 1514"/>
              <a:gd name="T57" fmla="*/ 0 h 766"/>
              <a:gd name="T58" fmla="*/ 670 w 1514"/>
              <a:gd name="T59" fmla="*/ 12 h 766"/>
              <a:gd name="T60" fmla="*/ 569 w 1514"/>
              <a:gd name="T61" fmla="*/ 42 h 766"/>
              <a:gd name="T62" fmla="*/ 469 w 1514"/>
              <a:gd name="T63" fmla="*/ 54 h 766"/>
              <a:gd name="T64" fmla="*/ 402 w 1514"/>
              <a:gd name="T65" fmla="*/ 20 h 766"/>
              <a:gd name="T66" fmla="*/ 288 w 1514"/>
              <a:gd name="T67" fmla="*/ 39 h 766"/>
              <a:gd name="T68" fmla="*/ 247 w 1514"/>
              <a:gd name="T69" fmla="*/ 15 h 766"/>
              <a:gd name="T70" fmla="*/ 162 w 1514"/>
              <a:gd name="T71" fmla="*/ 23 h 766"/>
              <a:gd name="T72" fmla="*/ 121 w 1514"/>
              <a:gd name="T73" fmla="*/ 74 h 766"/>
              <a:gd name="T74" fmla="*/ 99 w 1514"/>
              <a:gd name="T75" fmla="*/ 101 h 766"/>
              <a:gd name="T76" fmla="*/ 70 w 1514"/>
              <a:gd name="T77" fmla="*/ 113 h 766"/>
              <a:gd name="T78" fmla="*/ 58 w 1514"/>
              <a:gd name="T79" fmla="*/ 132 h 766"/>
              <a:gd name="T80" fmla="*/ 78 w 1514"/>
              <a:gd name="T81" fmla="*/ 176 h 766"/>
              <a:gd name="T82" fmla="*/ 75 w 1514"/>
              <a:gd name="T83" fmla="*/ 222 h 766"/>
              <a:gd name="T84" fmla="*/ 20 w 1514"/>
              <a:gd name="T85" fmla="*/ 206 h 766"/>
              <a:gd name="T86" fmla="*/ 0 w 1514"/>
              <a:gd name="T87" fmla="*/ 222 h 766"/>
              <a:gd name="T88" fmla="*/ 12 w 1514"/>
              <a:gd name="T89" fmla="*/ 265 h 766"/>
              <a:gd name="T90" fmla="*/ 4 w 1514"/>
              <a:gd name="T91" fmla="*/ 304 h 766"/>
              <a:gd name="T92" fmla="*/ 33 w 1514"/>
              <a:gd name="T93" fmla="*/ 316 h 766"/>
              <a:gd name="T94" fmla="*/ 99 w 1514"/>
              <a:gd name="T95" fmla="*/ 379 h 766"/>
              <a:gd name="T96" fmla="*/ 138 w 1514"/>
              <a:gd name="T97" fmla="*/ 433 h 766"/>
              <a:gd name="T98" fmla="*/ 162 w 1514"/>
              <a:gd name="T99" fmla="*/ 449 h 766"/>
              <a:gd name="T100" fmla="*/ 209 w 1514"/>
              <a:gd name="T101" fmla="*/ 445 h 766"/>
              <a:gd name="T102" fmla="*/ 319 w 1514"/>
              <a:gd name="T103" fmla="*/ 558 h 766"/>
              <a:gd name="T104" fmla="*/ 351 w 1514"/>
              <a:gd name="T105" fmla="*/ 547 h 766"/>
              <a:gd name="T106" fmla="*/ 360 w 1514"/>
              <a:gd name="T107" fmla="*/ 589 h 766"/>
              <a:gd name="T108" fmla="*/ 426 w 1514"/>
              <a:gd name="T109" fmla="*/ 616 h 766"/>
              <a:gd name="T110" fmla="*/ 481 w 1514"/>
              <a:gd name="T111" fmla="*/ 667 h 766"/>
              <a:gd name="T112" fmla="*/ 494 w 1514"/>
              <a:gd name="T113" fmla="*/ 691 h 766"/>
              <a:gd name="T114" fmla="*/ 552 w 1514"/>
              <a:gd name="T115" fmla="*/ 687 h 766"/>
              <a:gd name="T116" fmla="*/ 658 w 1514"/>
              <a:gd name="T117" fmla="*/ 711 h 766"/>
              <a:gd name="T118" fmla="*/ 707 w 1514"/>
              <a:gd name="T119" fmla="*/ 723 h 766"/>
              <a:gd name="T120" fmla="*/ 707 w 1514"/>
              <a:gd name="T121" fmla="*/ 765 h 766"/>
              <a:gd name="T122" fmla="*/ 801 w 1514"/>
              <a:gd name="T123" fmla="*/ 699 h 766"/>
              <a:gd name="T124" fmla="*/ 872 w 1514"/>
              <a:gd name="T125" fmla="*/ 72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4" h="766">
                <a:moveTo>
                  <a:pt x="872" y="726"/>
                </a:moveTo>
                <a:lnTo>
                  <a:pt x="921" y="730"/>
                </a:lnTo>
                <a:lnTo>
                  <a:pt x="938" y="753"/>
                </a:lnTo>
                <a:lnTo>
                  <a:pt x="947" y="757"/>
                </a:lnTo>
                <a:lnTo>
                  <a:pt x="1018" y="742"/>
                </a:lnTo>
                <a:lnTo>
                  <a:pt x="1022" y="730"/>
                </a:lnTo>
                <a:lnTo>
                  <a:pt x="1034" y="726"/>
                </a:lnTo>
                <a:lnTo>
                  <a:pt x="1068" y="699"/>
                </a:lnTo>
                <a:lnTo>
                  <a:pt x="1102" y="694"/>
                </a:lnTo>
                <a:lnTo>
                  <a:pt x="1126" y="679"/>
                </a:lnTo>
                <a:lnTo>
                  <a:pt x="1181" y="648"/>
                </a:lnTo>
                <a:lnTo>
                  <a:pt x="1189" y="660"/>
                </a:lnTo>
                <a:lnTo>
                  <a:pt x="1228" y="672"/>
                </a:lnTo>
                <a:lnTo>
                  <a:pt x="1286" y="645"/>
                </a:lnTo>
                <a:lnTo>
                  <a:pt x="1306" y="655"/>
                </a:lnTo>
                <a:lnTo>
                  <a:pt x="1290" y="679"/>
                </a:lnTo>
                <a:lnTo>
                  <a:pt x="1294" y="684"/>
                </a:lnTo>
                <a:lnTo>
                  <a:pt x="1319" y="684"/>
                </a:lnTo>
                <a:lnTo>
                  <a:pt x="1319" y="691"/>
                </a:lnTo>
                <a:lnTo>
                  <a:pt x="1303" y="726"/>
                </a:lnTo>
                <a:lnTo>
                  <a:pt x="1306" y="730"/>
                </a:lnTo>
                <a:lnTo>
                  <a:pt x="1319" y="730"/>
                </a:lnTo>
                <a:lnTo>
                  <a:pt x="1377" y="745"/>
                </a:lnTo>
                <a:lnTo>
                  <a:pt x="1403" y="726"/>
                </a:lnTo>
                <a:lnTo>
                  <a:pt x="1440" y="753"/>
                </a:lnTo>
                <a:lnTo>
                  <a:pt x="1453" y="742"/>
                </a:lnTo>
                <a:lnTo>
                  <a:pt x="1461" y="750"/>
                </a:lnTo>
                <a:lnTo>
                  <a:pt x="1474" y="750"/>
                </a:lnTo>
                <a:lnTo>
                  <a:pt x="1483" y="742"/>
                </a:lnTo>
                <a:lnTo>
                  <a:pt x="1479" y="699"/>
                </a:lnTo>
                <a:lnTo>
                  <a:pt x="1492" y="691"/>
                </a:lnTo>
                <a:lnTo>
                  <a:pt x="1513" y="664"/>
                </a:lnTo>
                <a:lnTo>
                  <a:pt x="1508" y="554"/>
                </a:lnTo>
                <a:lnTo>
                  <a:pt x="1487" y="499"/>
                </a:lnTo>
                <a:lnTo>
                  <a:pt x="1503" y="492"/>
                </a:lnTo>
                <a:lnTo>
                  <a:pt x="1458" y="410"/>
                </a:lnTo>
                <a:lnTo>
                  <a:pt x="1403" y="371"/>
                </a:lnTo>
                <a:lnTo>
                  <a:pt x="1387" y="379"/>
                </a:lnTo>
                <a:lnTo>
                  <a:pt x="1387" y="401"/>
                </a:lnTo>
                <a:lnTo>
                  <a:pt x="1340" y="460"/>
                </a:lnTo>
                <a:lnTo>
                  <a:pt x="1256" y="445"/>
                </a:lnTo>
                <a:lnTo>
                  <a:pt x="1252" y="418"/>
                </a:lnTo>
                <a:lnTo>
                  <a:pt x="1201" y="382"/>
                </a:lnTo>
                <a:lnTo>
                  <a:pt x="1094" y="362"/>
                </a:lnTo>
                <a:lnTo>
                  <a:pt x="1042" y="355"/>
                </a:lnTo>
                <a:lnTo>
                  <a:pt x="1026" y="355"/>
                </a:lnTo>
                <a:lnTo>
                  <a:pt x="984" y="323"/>
                </a:lnTo>
                <a:lnTo>
                  <a:pt x="896" y="304"/>
                </a:lnTo>
                <a:lnTo>
                  <a:pt x="837" y="195"/>
                </a:lnTo>
                <a:lnTo>
                  <a:pt x="833" y="164"/>
                </a:lnTo>
                <a:lnTo>
                  <a:pt x="858" y="156"/>
                </a:lnTo>
                <a:lnTo>
                  <a:pt x="858" y="120"/>
                </a:lnTo>
                <a:lnTo>
                  <a:pt x="875" y="78"/>
                </a:lnTo>
                <a:lnTo>
                  <a:pt x="853" y="62"/>
                </a:lnTo>
                <a:lnTo>
                  <a:pt x="884" y="39"/>
                </a:lnTo>
                <a:lnTo>
                  <a:pt x="867" y="31"/>
                </a:lnTo>
                <a:lnTo>
                  <a:pt x="825" y="31"/>
                </a:lnTo>
                <a:lnTo>
                  <a:pt x="754" y="0"/>
                </a:lnTo>
                <a:lnTo>
                  <a:pt x="707" y="0"/>
                </a:lnTo>
                <a:lnTo>
                  <a:pt x="670" y="12"/>
                </a:lnTo>
                <a:lnTo>
                  <a:pt x="632" y="12"/>
                </a:lnTo>
                <a:lnTo>
                  <a:pt x="569" y="42"/>
                </a:lnTo>
                <a:lnTo>
                  <a:pt x="519" y="35"/>
                </a:lnTo>
                <a:lnTo>
                  <a:pt x="469" y="54"/>
                </a:lnTo>
                <a:lnTo>
                  <a:pt x="426" y="39"/>
                </a:lnTo>
                <a:lnTo>
                  <a:pt x="402" y="20"/>
                </a:lnTo>
                <a:lnTo>
                  <a:pt x="335" y="12"/>
                </a:lnTo>
                <a:lnTo>
                  <a:pt x="288" y="39"/>
                </a:lnTo>
                <a:lnTo>
                  <a:pt x="264" y="27"/>
                </a:lnTo>
                <a:lnTo>
                  <a:pt x="247" y="15"/>
                </a:lnTo>
                <a:lnTo>
                  <a:pt x="196" y="3"/>
                </a:lnTo>
                <a:lnTo>
                  <a:pt x="162" y="23"/>
                </a:lnTo>
                <a:lnTo>
                  <a:pt x="151" y="59"/>
                </a:lnTo>
                <a:lnTo>
                  <a:pt x="121" y="74"/>
                </a:lnTo>
                <a:lnTo>
                  <a:pt x="117" y="93"/>
                </a:lnTo>
                <a:lnTo>
                  <a:pt x="99" y="101"/>
                </a:lnTo>
                <a:lnTo>
                  <a:pt x="78" y="98"/>
                </a:lnTo>
                <a:lnTo>
                  <a:pt x="70" y="113"/>
                </a:lnTo>
                <a:lnTo>
                  <a:pt x="67" y="132"/>
                </a:lnTo>
                <a:lnTo>
                  <a:pt x="58" y="132"/>
                </a:lnTo>
                <a:lnTo>
                  <a:pt x="54" y="156"/>
                </a:lnTo>
                <a:lnTo>
                  <a:pt x="78" y="176"/>
                </a:lnTo>
                <a:lnTo>
                  <a:pt x="83" y="211"/>
                </a:lnTo>
                <a:lnTo>
                  <a:pt x="75" y="222"/>
                </a:lnTo>
                <a:lnTo>
                  <a:pt x="37" y="226"/>
                </a:lnTo>
                <a:lnTo>
                  <a:pt x="20" y="206"/>
                </a:lnTo>
                <a:lnTo>
                  <a:pt x="0" y="211"/>
                </a:lnTo>
                <a:lnTo>
                  <a:pt x="0" y="222"/>
                </a:lnTo>
                <a:lnTo>
                  <a:pt x="8" y="250"/>
                </a:lnTo>
                <a:lnTo>
                  <a:pt x="12" y="265"/>
                </a:lnTo>
                <a:lnTo>
                  <a:pt x="12" y="289"/>
                </a:lnTo>
                <a:lnTo>
                  <a:pt x="4" y="304"/>
                </a:lnTo>
                <a:lnTo>
                  <a:pt x="8" y="316"/>
                </a:lnTo>
                <a:lnTo>
                  <a:pt x="33" y="316"/>
                </a:lnTo>
                <a:lnTo>
                  <a:pt x="46" y="340"/>
                </a:lnTo>
                <a:lnTo>
                  <a:pt x="99" y="379"/>
                </a:lnTo>
                <a:lnTo>
                  <a:pt x="99" y="391"/>
                </a:lnTo>
                <a:lnTo>
                  <a:pt x="138" y="433"/>
                </a:lnTo>
                <a:lnTo>
                  <a:pt x="151" y="445"/>
                </a:lnTo>
                <a:lnTo>
                  <a:pt x="162" y="449"/>
                </a:lnTo>
                <a:lnTo>
                  <a:pt x="188" y="430"/>
                </a:lnTo>
                <a:lnTo>
                  <a:pt x="209" y="445"/>
                </a:lnTo>
                <a:lnTo>
                  <a:pt x="300" y="519"/>
                </a:lnTo>
                <a:lnTo>
                  <a:pt x="319" y="558"/>
                </a:lnTo>
                <a:lnTo>
                  <a:pt x="339" y="558"/>
                </a:lnTo>
                <a:lnTo>
                  <a:pt x="351" y="547"/>
                </a:lnTo>
                <a:lnTo>
                  <a:pt x="360" y="554"/>
                </a:lnTo>
                <a:lnTo>
                  <a:pt x="360" y="589"/>
                </a:lnTo>
                <a:lnTo>
                  <a:pt x="414" y="616"/>
                </a:lnTo>
                <a:lnTo>
                  <a:pt x="426" y="616"/>
                </a:lnTo>
                <a:lnTo>
                  <a:pt x="434" y="645"/>
                </a:lnTo>
                <a:lnTo>
                  <a:pt x="481" y="667"/>
                </a:lnTo>
                <a:lnTo>
                  <a:pt x="486" y="684"/>
                </a:lnTo>
                <a:lnTo>
                  <a:pt x="494" y="691"/>
                </a:lnTo>
                <a:lnTo>
                  <a:pt x="532" y="687"/>
                </a:lnTo>
                <a:lnTo>
                  <a:pt x="552" y="687"/>
                </a:lnTo>
                <a:lnTo>
                  <a:pt x="587" y="711"/>
                </a:lnTo>
                <a:lnTo>
                  <a:pt x="658" y="711"/>
                </a:lnTo>
                <a:lnTo>
                  <a:pt x="699" y="706"/>
                </a:lnTo>
                <a:lnTo>
                  <a:pt x="707" y="723"/>
                </a:lnTo>
                <a:lnTo>
                  <a:pt x="699" y="753"/>
                </a:lnTo>
                <a:lnTo>
                  <a:pt x="707" y="765"/>
                </a:lnTo>
                <a:lnTo>
                  <a:pt x="749" y="734"/>
                </a:lnTo>
                <a:lnTo>
                  <a:pt x="801" y="699"/>
                </a:lnTo>
                <a:lnTo>
                  <a:pt x="837" y="706"/>
                </a:lnTo>
                <a:lnTo>
                  <a:pt x="872" y="726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未知"/>
          <p:cNvSpPr>
            <a:spLocks/>
          </p:cNvSpPr>
          <p:nvPr/>
        </p:nvSpPr>
        <p:spPr bwMode="auto">
          <a:xfrm>
            <a:off x="3224166" y="2817595"/>
            <a:ext cx="1504950" cy="1011237"/>
          </a:xfrm>
          <a:custGeom>
            <a:avLst/>
            <a:gdLst>
              <a:gd name="T0" fmla="*/ 80 w 983"/>
              <a:gd name="T1" fmla="*/ 242 h 653"/>
              <a:gd name="T2" fmla="*/ 125 w 983"/>
              <a:gd name="T3" fmla="*/ 215 h 653"/>
              <a:gd name="T4" fmla="*/ 109 w 983"/>
              <a:gd name="T5" fmla="*/ 204 h 653"/>
              <a:gd name="T6" fmla="*/ 138 w 983"/>
              <a:gd name="T7" fmla="*/ 176 h 653"/>
              <a:gd name="T8" fmla="*/ 101 w 983"/>
              <a:gd name="T9" fmla="*/ 106 h 653"/>
              <a:gd name="T10" fmla="*/ 122 w 983"/>
              <a:gd name="T11" fmla="*/ 43 h 653"/>
              <a:gd name="T12" fmla="*/ 323 w 983"/>
              <a:gd name="T13" fmla="*/ 0 h 653"/>
              <a:gd name="T14" fmla="*/ 440 w 983"/>
              <a:gd name="T15" fmla="*/ 24 h 653"/>
              <a:gd name="T16" fmla="*/ 512 w 983"/>
              <a:gd name="T17" fmla="*/ 63 h 653"/>
              <a:gd name="T18" fmla="*/ 575 w 983"/>
              <a:gd name="T19" fmla="*/ 36 h 653"/>
              <a:gd name="T20" fmla="*/ 662 w 983"/>
              <a:gd name="T21" fmla="*/ 28 h 653"/>
              <a:gd name="T22" fmla="*/ 772 w 983"/>
              <a:gd name="T23" fmla="*/ 55 h 653"/>
              <a:gd name="T24" fmla="*/ 838 w 983"/>
              <a:gd name="T25" fmla="*/ 129 h 653"/>
              <a:gd name="T26" fmla="*/ 901 w 983"/>
              <a:gd name="T27" fmla="*/ 149 h 653"/>
              <a:gd name="T28" fmla="*/ 965 w 983"/>
              <a:gd name="T29" fmla="*/ 251 h 653"/>
              <a:gd name="T30" fmla="*/ 977 w 983"/>
              <a:gd name="T31" fmla="*/ 320 h 653"/>
              <a:gd name="T32" fmla="*/ 944 w 983"/>
              <a:gd name="T33" fmla="*/ 371 h 653"/>
              <a:gd name="T34" fmla="*/ 906 w 983"/>
              <a:gd name="T35" fmla="*/ 402 h 653"/>
              <a:gd name="T36" fmla="*/ 890 w 983"/>
              <a:gd name="T37" fmla="*/ 449 h 653"/>
              <a:gd name="T38" fmla="*/ 848 w 983"/>
              <a:gd name="T39" fmla="*/ 426 h 653"/>
              <a:gd name="T40" fmla="*/ 851 w 983"/>
              <a:gd name="T41" fmla="*/ 461 h 653"/>
              <a:gd name="T42" fmla="*/ 914 w 983"/>
              <a:gd name="T43" fmla="*/ 493 h 653"/>
              <a:gd name="T44" fmla="*/ 944 w 983"/>
              <a:gd name="T45" fmla="*/ 508 h 653"/>
              <a:gd name="T46" fmla="*/ 906 w 983"/>
              <a:gd name="T47" fmla="*/ 532 h 653"/>
              <a:gd name="T48" fmla="*/ 876 w 983"/>
              <a:gd name="T49" fmla="*/ 527 h 653"/>
              <a:gd name="T50" fmla="*/ 835 w 983"/>
              <a:gd name="T51" fmla="*/ 551 h 653"/>
              <a:gd name="T52" fmla="*/ 805 w 983"/>
              <a:gd name="T53" fmla="*/ 583 h 653"/>
              <a:gd name="T54" fmla="*/ 750 w 983"/>
              <a:gd name="T55" fmla="*/ 524 h 653"/>
              <a:gd name="T56" fmla="*/ 667 w 983"/>
              <a:gd name="T57" fmla="*/ 520 h 653"/>
              <a:gd name="T58" fmla="*/ 575 w 983"/>
              <a:gd name="T59" fmla="*/ 539 h 653"/>
              <a:gd name="T60" fmla="*/ 553 w 983"/>
              <a:gd name="T61" fmla="*/ 571 h 653"/>
              <a:gd name="T62" fmla="*/ 508 w 983"/>
              <a:gd name="T63" fmla="*/ 652 h 653"/>
              <a:gd name="T64" fmla="*/ 418 w 983"/>
              <a:gd name="T65" fmla="*/ 610 h 653"/>
              <a:gd name="T66" fmla="*/ 260 w 983"/>
              <a:gd name="T67" fmla="*/ 554 h 653"/>
              <a:gd name="T68" fmla="*/ 193 w 983"/>
              <a:gd name="T69" fmla="*/ 547 h 653"/>
              <a:gd name="T70" fmla="*/ 62 w 983"/>
              <a:gd name="T71" fmla="*/ 496 h 653"/>
              <a:gd name="T72" fmla="*/ 0 w 983"/>
              <a:gd name="T73" fmla="*/ 356 h 653"/>
              <a:gd name="T74" fmla="*/ 25 w 983"/>
              <a:gd name="T75" fmla="*/ 312 h 653"/>
              <a:gd name="T76" fmla="*/ 20 w 983"/>
              <a:gd name="T77" fmla="*/ 254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83" h="653">
                <a:moveTo>
                  <a:pt x="51" y="231"/>
                </a:moveTo>
                <a:lnTo>
                  <a:pt x="80" y="242"/>
                </a:lnTo>
                <a:lnTo>
                  <a:pt x="135" y="227"/>
                </a:lnTo>
                <a:lnTo>
                  <a:pt x="125" y="215"/>
                </a:lnTo>
                <a:lnTo>
                  <a:pt x="114" y="215"/>
                </a:lnTo>
                <a:lnTo>
                  <a:pt x="109" y="204"/>
                </a:lnTo>
                <a:lnTo>
                  <a:pt x="114" y="188"/>
                </a:lnTo>
                <a:lnTo>
                  <a:pt x="138" y="176"/>
                </a:lnTo>
                <a:lnTo>
                  <a:pt x="155" y="149"/>
                </a:lnTo>
                <a:lnTo>
                  <a:pt x="101" y="106"/>
                </a:lnTo>
                <a:lnTo>
                  <a:pt x="96" y="63"/>
                </a:lnTo>
                <a:lnTo>
                  <a:pt x="122" y="43"/>
                </a:lnTo>
                <a:lnTo>
                  <a:pt x="311" y="9"/>
                </a:lnTo>
                <a:lnTo>
                  <a:pt x="323" y="0"/>
                </a:lnTo>
                <a:lnTo>
                  <a:pt x="347" y="4"/>
                </a:lnTo>
                <a:lnTo>
                  <a:pt x="440" y="24"/>
                </a:lnTo>
                <a:lnTo>
                  <a:pt x="470" y="39"/>
                </a:lnTo>
                <a:lnTo>
                  <a:pt x="512" y="63"/>
                </a:lnTo>
                <a:lnTo>
                  <a:pt x="536" y="59"/>
                </a:lnTo>
                <a:lnTo>
                  <a:pt x="575" y="36"/>
                </a:lnTo>
                <a:lnTo>
                  <a:pt x="629" y="43"/>
                </a:lnTo>
                <a:lnTo>
                  <a:pt x="662" y="28"/>
                </a:lnTo>
                <a:lnTo>
                  <a:pt x="733" y="71"/>
                </a:lnTo>
                <a:lnTo>
                  <a:pt x="772" y="55"/>
                </a:lnTo>
                <a:lnTo>
                  <a:pt x="793" y="102"/>
                </a:lnTo>
                <a:lnTo>
                  <a:pt x="838" y="129"/>
                </a:lnTo>
                <a:lnTo>
                  <a:pt x="876" y="161"/>
                </a:lnTo>
                <a:lnTo>
                  <a:pt x="901" y="149"/>
                </a:lnTo>
                <a:lnTo>
                  <a:pt x="953" y="212"/>
                </a:lnTo>
                <a:lnTo>
                  <a:pt x="965" y="251"/>
                </a:lnTo>
                <a:lnTo>
                  <a:pt x="982" y="273"/>
                </a:lnTo>
                <a:lnTo>
                  <a:pt x="977" y="320"/>
                </a:lnTo>
                <a:lnTo>
                  <a:pt x="935" y="351"/>
                </a:lnTo>
                <a:lnTo>
                  <a:pt x="944" y="371"/>
                </a:lnTo>
                <a:lnTo>
                  <a:pt x="927" y="387"/>
                </a:lnTo>
                <a:lnTo>
                  <a:pt x="906" y="402"/>
                </a:lnTo>
                <a:lnTo>
                  <a:pt x="906" y="434"/>
                </a:lnTo>
                <a:lnTo>
                  <a:pt x="890" y="449"/>
                </a:lnTo>
                <a:lnTo>
                  <a:pt x="868" y="442"/>
                </a:lnTo>
                <a:lnTo>
                  <a:pt x="848" y="426"/>
                </a:lnTo>
                <a:lnTo>
                  <a:pt x="838" y="446"/>
                </a:lnTo>
                <a:lnTo>
                  <a:pt x="851" y="461"/>
                </a:lnTo>
                <a:lnTo>
                  <a:pt x="880" y="465"/>
                </a:lnTo>
                <a:lnTo>
                  <a:pt x="914" y="493"/>
                </a:lnTo>
                <a:lnTo>
                  <a:pt x="931" y="493"/>
                </a:lnTo>
                <a:lnTo>
                  <a:pt x="944" y="508"/>
                </a:lnTo>
                <a:lnTo>
                  <a:pt x="931" y="535"/>
                </a:lnTo>
                <a:lnTo>
                  <a:pt x="906" y="532"/>
                </a:lnTo>
                <a:lnTo>
                  <a:pt x="890" y="544"/>
                </a:lnTo>
                <a:lnTo>
                  <a:pt x="876" y="527"/>
                </a:lnTo>
                <a:lnTo>
                  <a:pt x="843" y="539"/>
                </a:lnTo>
                <a:lnTo>
                  <a:pt x="835" y="551"/>
                </a:lnTo>
                <a:lnTo>
                  <a:pt x="835" y="574"/>
                </a:lnTo>
                <a:lnTo>
                  <a:pt x="805" y="583"/>
                </a:lnTo>
                <a:lnTo>
                  <a:pt x="764" y="544"/>
                </a:lnTo>
                <a:lnTo>
                  <a:pt x="750" y="524"/>
                </a:lnTo>
                <a:lnTo>
                  <a:pt x="722" y="535"/>
                </a:lnTo>
                <a:lnTo>
                  <a:pt x="667" y="520"/>
                </a:lnTo>
                <a:lnTo>
                  <a:pt x="583" y="532"/>
                </a:lnTo>
                <a:lnTo>
                  <a:pt x="575" y="539"/>
                </a:lnTo>
                <a:lnTo>
                  <a:pt x="571" y="563"/>
                </a:lnTo>
                <a:lnTo>
                  <a:pt x="553" y="571"/>
                </a:lnTo>
                <a:lnTo>
                  <a:pt x="553" y="593"/>
                </a:lnTo>
                <a:lnTo>
                  <a:pt x="508" y="652"/>
                </a:lnTo>
                <a:lnTo>
                  <a:pt x="423" y="637"/>
                </a:lnTo>
                <a:lnTo>
                  <a:pt x="418" y="610"/>
                </a:lnTo>
                <a:lnTo>
                  <a:pt x="369" y="574"/>
                </a:lnTo>
                <a:lnTo>
                  <a:pt x="260" y="554"/>
                </a:lnTo>
                <a:lnTo>
                  <a:pt x="209" y="547"/>
                </a:lnTo>
                <a:lnTo>
                  <a:pt x="193" y="547"/>
                </a:lnTo>
                <a:lnTo>
                  <a:pt x="151" y="515"/>
                </a:lnTo>
                <a:lnTo>
                  <a:pt x="62" y="496"/>
                </a:lnTo>
                <a:lnTo>
                  <a:pt x="4" y="387"/>
                </a:lnTo>
                <a:lnTo>
                  <a:pt x="0" y="356"/>
                </a:lnTo>
                <a:lnTo>
                  <a:pt x="25" y="348"/>
                </a:lnTo>
                <a:lnTo>
                  <a:pt x="25" y="312"/>
                </a:lnTo>
                <a:lnTo>
                  <a:pt x="42" y="270"/>
                </a:lnTo>
                <a:lnTo>
                  <a:pt x="20" y="254"/>
                </a:lnTo>
                <a:lnTo>
                  <a:pt x="51" y="231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未知"/>
          <p:cNvSpPr>
            <a:spLocks/>
          </p:cNvSpPr>
          <p:nvPr/>
        </p:nvSpPr>
        <p:spPr bwMode="auto">
          <a:xfrm>
            <a:off x="3224166" y="2817595"/>
            <a:ext cx="1504950" cy="1011237"/>
          </a:xfrm>
          <a:custGeom>
            <a:avLst/>
            <a:gdLst>
              <a:gd name="T0" fmla="*/ 80 w 983"/>
              <a:gd name="T1" fmla="*/ 242 h 653"/>
              <a:gd name="T2" fmla="*/ 125 w 983"/>
              <a:gd name="T3" fmla="*/ 215 h 653"/>
              <a:gd name="T4" fmla="*/ 109 w 983"/>
              <a:gd name="T5" fmla="*/ 204 h 653"/>
              <a:gd name="T6" fmla="*/ 138 w 983"/>
              <a:gd name="T7" fmla="*/ 176 h 653"/>
              <a:gd name="T8" fmla="*/ 101 w 983"/>
              <a:gd name="T9" fmla="*/ 106 h 653"/>
              <a:gd name="T10" fmla="*/ 122 w 983"/>
              <a:gd name="T11" fmla="*/ 43 h 653"/>
              <a:gd name="T12" fmla="*/ 323 w 983"/>
              <a:gd name="T13" fmla="*/ 0 h 653"/>
              <a:gd name="T14" fmla="*/ 440 w 983"/>
              <a:gd name="T15" fmla="*/ 24 h 653"/>
              <a:gd name="T16" fmla="*/ 512 w 983"/>
              <a:gd name="T17" fmla="*/ 63 h 653"/>
              <a:gd name="T18" fmla="*/ 575 w 983"/>
              <a:gd name="T19" fmla="*/ 36 h 653"/>
              <a:gd name="T20" fmla="*/ 662 w 983"/>
              <a:gd name="T21" fmla="*/ 28 h 653"/>
              <a:gd name="T22" fmla="*/ 772 w 983"/>
              <a:gd name="T23" fmla="*/ 55 h 653"/>
              <a:gd name="T24" fmla="*/ 838 w 983"/>
              <a:gd name="T25" fmla="*/ 129 h 653"/>
              <a:gd name="T26" fmla="*/ 901 w 983"/>
              <a:gd name="T27" fmla="*/ 149 h 653"/>
              <a:gd name="T28" fmla="*/ 965 w 983"/>
              <a:gd name="T29" fmla="*/ 251 h 653"/>
              <a:gd name="T30" fmla="*/ 977 w 983"/>
              <a:gd name="T31" fmla="*/ 320 h 653"/>
              <a:gd name="T32" fmla="*/ 944 w 983"/>
              <a:gd name="T33" fmla="*/ 371 h 653"/>
              <a:gd name="T34" fmla="*/ 906 w 983"/>
              <a:gd name="T35" fmla="*/ 402 h 653"/>
              <a:gd name="T36" fmla="*/ 890 w 983"/>
              <a:gd name="T37" fmla="*/ 449 h 653"/>
              <a:gd name="T38" fmla="*/ 848 w 983"/>
              <a:gd name="T39" fmla="*/ 426 h 653"/>
              <a:gd name="T40" fmla="*/ 851 w 983"/>
              <a:gd name="T41" fmla="*/ 461 h 653"/>
              <a:gd name="T42" fmla="*/ 914 w 983"/>
              <a:gd name="T43" fmla="*/ 493 h 653"/>
              <a:gd name="T44" fmla="*/ 944 w 983"/>
              <a:gd name="T45" fmla="*/ 508 h 653"/>
              <a:gd name="T46" fmla="*/ 906 w 983"/>
              <a:gd name="T47" fmla="*/ 532 h 653"/>
              <a:gd name="T48" fmla="*/ 876 w 983"/>
              <a:gd name="T49" fmla="*/ 527 h 653"/>
              <a:gd name="T50" fmla="*/ 835 w 983"/>
              <a:gd name="T51" fmla="*/ 551 h 653"/>
              <a:gd name="T52" fmla="*/ 805 w 983"/>
              <a:gd name="T53" fmla="*/ 583 h 653"/>
              <a:gd name="T54" fmla="*/ 750 w 983"/>
              <a:gd name="T55" fmla="*/ 524 h 653"/>
              <a:gd name="T56" fmla="*/ 667 w 983"/>
              <a:gd name="T57" fmla="*/ 520 h 653"/>
              <a:gd name="T58" fmla="*/ 575 w 983"/>
              <a:gd name="T59" fmla="*/ 539 h 653"/>
              <a:gd name="T60" fmla="*/ 553 w 983"/>
              <a:gd name="T61" fmla="*/ 571 h 653"/>
              <a:gd name="T62" fmla="*/ 508 w 983"/>
              <a:gd name="T63" fmla="*/ 652 h 653"/>
              <a:gd name="T64" fmla="*/ 418 w 983"/>
              <a:gd name="T65" fmla="*/ 610 h 653"/>
              <a:gd name="T66" fmla="*/ 260 w 983"/>
              <a:gd name="T67" fmla="*/ 554 h 653"/>
              <a:gd name="T68" fmla="*/ 193 w 983"/>
              <a:gd name="T69" fmla="*/ 547 h 653"/>
              <a:gd name="T70" fmla="*/ 62 w 983"/>
              <a:gd name="T71" fmla="*/ 496 h 653"/>
              <a:gd name="T72" fmla="*/ 0 w 983"/>
              <a:gd name="T73" fmla="*/ 356 h 653"/>
              <a:gd name="T74" fmla="*/ 25 w 983"/>
              <a:gd name="T75" fmla="*/ 312 h 653"/>
              <a:gd name="T76" fmla="*/ 20 w 983"/>
              <a:gd name="T77" fmla="*/ 254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83" h="653">
                <a:moveTo>
                  <a:pt x="51" y="231"/>
                </a:moveTo>
                <a:lnTo>
                  <a:pt x="80" y="242"/>
                </a:lnTo>
                <a:lnTo>
                  <a:pt x="135" y="227"/>
                </a:lnTo>
                <a:lnTo>
                  <a:pt x="125" y="215"/>
                </a:lnTo>
                <a:lnTo>
                  <a:pt x="114" y="215"/>
                </a:lnTo>
                <a:lnTo>
                  <a:pt x="109" y="204"/>
                </a:lnTo>
                <a:lnTo>
                  <a:pt x="114" y="188"/>
                </a:lnTo>
                <a:lnTo>
                  <a:pt x="138" y="176"/>
                </a:lnTo>
                <a:lnTo>
                  <a:pt x="155" y="149"/>
                </a:lnTo>
                <a:lnTo>
                  <a:pt x="101" y="106"/>
                </a:lnTo>
                <a:lnTo>
                  <a:pt x="96" y="63"/>
                </a:lnTo>
                <a:lnTo>
                  <a:pt x="122" y="43"/>
                </a:lnTo>
                <a:lnTo>
                  <a:pt x="311" y="9"/>
                </a:lnTo>
                <a:lnTo>
                  <a:pt x="323" y="0"/>
                </a:lnTo>
                <a:lnTo>
                  <a:pt x="347" y="4"/>
                </a:lnTo>
                <a:lnTo>
                  <a:pt x="440" y="24"/>
                </a:lnTo>
                <a:lnTo>
                  <a:pt x="470" y="39"/>
                </a:lnTo>
                <a:lnTo>
                  <a:pt x="512" y="63"/>
                </a:lnTo>
                <a:lnTo>
                  <a:pt x="536" y="59"/>
                </a:lnTo>
                <a:lnTo>
                  <a:pt x="575" y="36"/>
                </a:lnTo>
                <a:lnTo>
                  <a:pt x="629" y="43"/>
                </a:lnTo>
                <a:lnTo>
                  <a:pt x="662" y="28"/>
                </a:lnTo>
                <a:lnTo>
                  <a:pt x="733" y="71"/>
                </a:lnTo>
                <a:lnTo>
                  <a:pt x="772" y="55"/>
                </a:lnTo>
                <a:lnTo>
                  <a:pt x="793" y="102"/>
                </a:lnTo>
                <a:lnTo>
                  <a:pt x="838" y="129"/>
                </a:lnTo>
                <a:lnTo>
                  <a:pt x="876" y="161"/>
                </a:lnTo>
                <a:lnTo>
                  <a:pt x="901" y="149"/>
                </a:lnTo>
                <a:lnTo>
                  <a:pt x="953" y="212"/>
                </a:lnTo>
                <a:lnTo>
                  <a:pt x="965" y="251"/>
                </a:lnTo>
                <a:lnTo>
                  <a:pt x="982" y="273"/>
                </a:lnTo>
                <a:lnTo>
                  <a:pt x="977" y="320"/>
                </a:lnTo>
                <a:lnTo>
                  <a:pt x="935" y="351"/>
                </a:lnTo>
                <a:lnTo>
                  <a:pt x="944" y="371"/>
                </a:lnTo>
                <a:lnTo>
                  <a:pt x="927" y="387"/>
                </a:lnTo>
                <a:lnTo>
                  <a:pt x="906" y="402"/>
                </a:lnTo>
                <a:lnTo>
                  <a:pt x="906" y="434"/>
                </a:lnTo>
                <a:lnTo>
                  <a:pt x="890" y="449"/>
                </a:lnTo>
                <a:lnTo>
                  <a:pt x="868" y="442"/>
                </a:lnTo>
                <a:lnTo>
                  <a:pt x="848" y="426"/>
                </a:lnTo>
                <a:lnTo>
                  <a:pt x="838" y="446"/>
                </a:lnTo>
                <a:lnTo>
                  <a:pt x="851" y="461"/>
                </a:lnTo>
                <a:lnTo>
                  <a:pt x="880" y="465"/>
                </a:lnTo>
                <a:lnTo>
                  <a:pt x="914" y="493"/>
                </a:lnTo>
                <a:lnTo>
                  <a:pt x="931" y="493"/>
                </a:lnTo>
                <a:lnTo>
                  <a:pt x="944" y="508"/>
                </a:lnTo>
                <a:lnTo>
                  <a:pt x="931" y="535"/>
                </a:lnTo>
                <a:lnTo>
                  <a:pt x="906" y="532"/>
                </a:lnTo>
                <a:lnTo>
                  <a:pt x="890" y="544"/>
                </a:lnTo>
                <a:lnTo>
                  <a:pt x="876" y="527"/>
                </a:lnTo>
                <a:lnTo>
                  <a:pt x="843" y="539"/>
                </a:lnTo>
                <a:lnTo>
                  <a:pt x="835" y="551"/>
                </a:lnTo>
                <a:lnTo>
                  <a:pt x="835" y="574"/>
                </a:lnTo>
                <a:lnTo>
                  <a:pt x="805" y="583"/>
                </a:lnTo>
                <a:lnTo>
                  <a:pt x="764" y="544"/>
                </a:lnTo>
                <a:lnTo>
                  <a:pt x="750" y="524"/>
                </a:lnTo>
                <a:lnTo>
                  <a:pt x="722" y="535"/>
                </a:lnTo>
                <a:lnTo>
                  <a:pt x="667" y="520"/>
                </a:lnTo>
                <a:lnTo>
                  <a:pt x="583" y="532"/>
                </a:lnTo>
                <a:lnTo>
                  <a:pt x="575" y="539"/>
                </a:lnTo>
                <a:lnTo>
                  <a:pt x="571" y="563"/>
                </a:lnTo>
                <a:lnTo>
                  <a:pt x="553" y="571"/>
                </a:lnTo>
                <a:lnTo>
                  <a:pt x="553" y="593"/>
                </a:lnTo>
                <a:lnTo>
                  <a:pt x="508" y="652"/>
                </a:lnTo>
                <a:lnTo>
                  <a:pt x="423" y="637"/>
                </a:lnTo>
                <a:lnTo>
                  <a:pt x="418" y="610"/>
                </a:lnTo>
                <a:lnTo>
                  <a:pt x="369" y="574"/>
                </a:lnTo>
                <a:lnTo>
                  <a:pt x="260" y="554"/>
                </a:lnTo>
                <a:lnTo>
                  <a:pt x="209" y="547"/>
                </a:lnTo>
                <a:lnTo>
                  <a:pt x="193" y="547"/>
                </a:lnTo>
                <a:lnTo>
                  <a:pt x="151" y="515"/>
                </a:lnTo>
                <a:lnTo>
                  <a:pt x="62" y="496"/>
                </a:lnTo>
                <a:lnTo>
                  <a:pt x="4" y="387"/>
                </a:lnTo>
                <a:lnTo>
                  <a:pt x="0" y="356"/>
                </a:lnTo>
                <a:lnTo>
                  <a:pt x="25" y="348"/>
                </a:lnTo>
                <a:lnTo>
                  <a:pt x="25" y="312"/>
                </a:lnTo>
                <a:lnTo>
                  <a:pt x="42" y="270"/>
                </a:lnTo>
                <a:lnTo>
                  <a:pt x="20" y="254"/>
                </a:lnTo>
                <a:lnTo>
                  <a:pt x="51" y="231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" name="未知"/>
          <p:cNvSpPr>
            <a:spLocks/>
          </p:cNvSpPr>
          <p:nvPr/>
        </p:nvSpPr>
        <p:spPr bwMode="auto">
          <a:xfrm>
            <a:off x="3743279" y="2412781"/>
            <a:ext cx="1624013" cy="1309688"/>
          </a:xfrm>
          <a:custGeom>
            <a:avLst/>
            <a:gdLst>
              <a:gd name="T0" fmla="*/ 0 w 1062"/>
              <a:gd name="T1" fmla="*/ 156 h 845"/>
              <a:gd name="T2" fmla="*/ 37 w 1062"/>
              <a:gd name="T3" fmla="*/ 117 h 845"/>
              <a:gd name="T4" fmla="*/ 162 w 1062"/>
              <a:gd name="T5" fmla="*/ 55 h 845"/>
              <a:gd name="T6" fmla="*/ 193 w 1062"/>
              <a:gd name="T7" fmla="*/ 12 h 845"/>
              <a:gd name="T8" fmla="*/ 217 w 1062"/>
              <a:gd name="T9" fmla="*/ 0 h 845"/>
              <a:gd name="T10" fmla="*/ 267 w 1062"/>
              <a:gd name="T11" fmla="*/ 27 h 845"/>
              <a:gd name="T12" fmla="*/ 272 w 1062"/>
              <a:gd name="T13" fmla="*/ 114 h 845"/>
              <a:gd name="T14" fmla="*/ 335 w 1062"/>
              <a:gd name="T15" fmla="*/ 183 h 845"/>
              <a:gd name="T16" fmla="*/ 440 w 1062"/>
              <a:gd name="T17" fmla="*/ 161 h 845"/>
              <a:gd name="T18" fmla="*/ 469 w 1062"/>
              <a:gd name="T19" fmla="*/ 180 h 845"/>
              <a:gd name="T20" fmla="*/ 423 w 1062"/>
              <a:gd name="T21" fmla="*/ 227 h 845"/>
              <a:gd name="T22" fmla="*/ 473 w 1062"/>
              <a:gd name="T23" fmla="*/ 273 h 845"/>
              <a:gd name="T24" fmla="*/ 494 w 1062"/>
              <a:gd name="T25" fmla="*/ 281 h 845"/>
              <a:gd name="T26" fmla="*/ 519 w 1062"/>
              <a:gd name="T27" fmla="*/ 317 h 845"/>
              <a:gd name="T28" fmla="*/ 620 w 1062"/>
              <a:gd name="T29" fmla="*/ 317 h 845"/>
              <a:gd name="T30" fmla="*/ 709 w 1062"/>
              <a:gd name="T31" fmla="*/ 285 h 845"/>
              <a:gd name="T32" fmla="*/ 717 w 1062"/>
              <a:gd name="T33" fmla="*/ 336 h 845"/>
              <a:gd name="T34" fmla="*/ 691 w 1062"/>
              <a:gd name="T35" fmla="*/ 368 h 845"/>
              <a:gd name="T36" fmla="*/ 687 w 1062"/>
              <a:gd name="T37" fmla="*/ 414 h 845"/>
              <a:gd name="T38" fmla="*/ 750 w 1062"/>
              <a:gd name="T39" fmla="*/ 437 h 845"/>
              <a:gd name="T40" fmla="*/ 817 w 1062"/>
              <a:gd name="T41" fmla="*/ 547 h 845"/>
              <a:gd name="T42" fmla="*/ 851 w 1062"/>
              <a:gd name="T43" fmla="*/ 590 h 845"/>
              <a:gd name="T44" fmla="*/ 884 w 1062"/>
              <a:gd name="T45" fmla="*/ 613 h 845"/>
              <a:gd name="T46" fmla="*/ 892 w 1062"/>
              <a:gd name="T47" fmla="*/ 586 h 845"/>
              <a:gd name="T48" fmla="*/ 927 w 1062"/>
              <a:gd name="T49" fmla="*/ 551 h 845"/>
              <a:gd name="T50" fmla="*/ 892 w 1062"/>
              <a:gd name="T51" fmla="*/ 523 h 845"/>
              <a:gd name="T52" fmla="*/ 914 w 1062"/>
              <a:gd name="T53" fmla="*/ 457 h 845"/>
              <a:gd name="T54" fmla="*/ 947 w 1062"/>
              <a:gd name="T55" fmla="*/ 461 h 845"/>
              <a:gd name="T56" fmla="*/ 1018 w 1062"/>
              <a:gd name="T57" fmla="*/ 503 h 845"/>
              <a:gd name="T58" fmla="*/ 1061 w 1062"/>
              <a:gd name="T59" fmla="*/ 542 h 845"/>
              <a:gd name="T60" fmla="*/ 1052 w 1062"/>
              <a:gd name="T61" fmla="*/ 593 h 845"/>
              <a:gd name="T62" fmla="*/ 998 w 1062"/>
              <a:gd name="T63" fmla="*/ 613 h 845"/>
              <a:gd name="T64" fmla="*/ 990 w 1062"/>
              <a:gd name="T65" fmla="*/ 625 h 845"/>
              <a:gd name="T66" fmla="*/ 951 w 1062"/>
              <a:gd name="T67" fmla="*/ 640 h 845"/>
              <a:gd name="T68" fmla="*/ 906 w 1062"/>
              <a:gd name="T69" fmla="*/ 632 h 845"/>
              <a:gd name="T70" fmla="*/ 906 w 1062"/>
              <a:gd name="T71" fmla="*/ 652 h 845"/>
              <a:gd name="T72" fmla="*/ 888 w 1062"/>
              <a:gd name="T73" fmla="*/ 679 h 845"/>
              <a:gd name="T74" fmla="*/ 898 w 1062"/>
              <a:gd name="T75" fmla="*/ 730 h 845"/>
              <a:gd name="T76" fmla="*/ 901 w 1062"/>
              <a:gd name="T77" fmla="*/ 757 h 845"/>
              <a:gd name="T78" fmla="*/ 856 w 1062"/>
              <a:gd name="T79" fmla="*/ 766 h 845"/>
              <a:gd name="T80" fmla="*/ 859 w 1062"/>
              <a:gd name="T81" fmla="*/ 813 h 845"/>
              <a:gd name="T82" fmla="*/ 835 w 1062"/>
              <a:gd name="T83" fmla="*/ 832 h 845"/>
              <a:gd name="T84" fmla="*/ 772 w 1062"/>
              <a:gd name="T85" fmla="*/ 840 h 845"/>
              <a:gd name="T86" fmla="*/ 746 w 1062"/>
              <a:gd name="T87" fmla="*/ 796 h 845"/>
              <a:gd name="T88" fmla="*/ 717 w 1062"/>
              <a:gd name="T89" fmla="*/ 796 h 845"/>
              <a:gd name="T90" fmla="*/ 662 w 1062"/>
              <a:gd name="T91" fmla="*/ 750 h 845"/>
              <a:gd name="T92" fmla="*/ 650 w 1062"/>
              <a:gd name="T93" fmla="*/ 711 h 845"/>
              <a:gd name="T94" fmla="*/ 587 w 1062"/>
              <a:gd name="T95" fmla="*/ 730 h 845"/>
              <a:gd name="T96" fmla="*/ 574 w 1062"/>
              <a:gd name="T97" fmla="*/ 754 h 845"/>
              <a:gd name="T98" fmla="*/ 511 w 1062"/>
              <a:gd name="T99" fmla="*/ 722 h 845"/>
              <a:gd name="T100" fmla="*/ 508 w 1062"/>
              <a:gd name="T101" fmla="*/ 688 h 845"/>
              <a:gd name="T102" fmla="*/ 549 w 1062"/>
              <a:gd name="T103" fmla="*/ 711 h 845"/>
              <a:gd name="T104" fmla="*/ 566 w 1062"/>
              <a:gd name="T105" fmla="*/ 664 h 845"/>
              <a:gd name="T106" fmla="*/ 604 w 1062"/>
              <a:gd name="T107" fmla="*/ 632 h 845"/>
              <a:gd name="T108" fmla="*/ 637 w 1062"/>
              <a:gd name="T109" fmla="*/ 581 h 845"/>
              <a:gd name="T110" fmla="*/ 624 w 1062"/>
              <a:gd name="T111" fmla="*/ 512 h 845"/>
              <a:gd name="T112" fmla="*/ 560 w 1062"/>
              <a:gd name="T113" fmla="*/ 410 h 845"/>
              <a:gd name="T114" fmla="*/ 499 w 1062"/>
              <a:gd name="T115" fmla="*/ 391 h 845"/>
              <a:gd name="T116" fmla="*/ 432 w 1062"/>
              <a:gd name="T117" fmla="*/ 317 h 845"/>
              <a:gd name="T118" fmla="*/ 322 w 1062"/>
              <a:gd name="T119" fmla="*/ 290 h 845"/>
              <a:gd name="T120" fmla="*/ 235 w 1062"/>
              <a:gd name="T121" fmla="*/ 297 h 845"/>
              <a:gd name="T122" fmla="*/ 172 w 1062"/>
              <a:gd name="T123" fmla="*/ 324 h 845"/>
              <a:gd name="T124" fmla="*/ 100 w 1062"/>
              <a:gd name="T125" fmla="*/ 28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2" h="845">
                <a:moveTo>
                  <a:pt x="8" y="266"/>
                </a:moveTo>
                <a:lnTo>
                  <a:pt x="0" y="156"/>
                </a:lnTo>
                <a:lnTo>
                  <a:pt x="4" y="133"/>
                </a:lnTo>
                <a:lnTo>
                  <a:pt x="37" y="117"/>
                </a:lnTo>
                <a:lnTo>
                  <a:pt x="88" y="82"/>
                </a:lnTo>
                <a:lnTo>
                  <a:pt x="162" y="55"/>
                </a:lnTo>
                <a:lnTo>
                  <a:pt x="193" y="39"/>
                </a:lnTo>
                <a:lnTo>
                  <a:pt x="193" y="12"/>
                </a:lnTo>
                <a:lnTo>
                  <a:pt x="204" y="0"/>
                </a:lnTo>
                <a:lnTo>
                  <a:pt x="217" y="0"/>
                </a:lnTo>
                <a:lnTo>
                  <a:pt x="267" y="8"/>
                </a:lnTo>
                <a:lnTo>
                  <a:pt x="267" y="27"/>
                </a:lnTo>
                <a:lnTo>
                  <a:pt x="276" y="59"/>
                </a:lnTo>
                <a:lnTo>
                  <a:pt x="272" y="114"/>
                </a:lnTo>
                <a:lnTo>
                  <a:pt x="314" y="172"/>
                </a:lnTo>
                <a:lnTo>
                  <a:pt x="335" y="183"/>
                </a:lnTo>
                <a:lnTo>
                  <a:pt x="369" y="161"/>
                </a:lnTo>
                <a:lnTo>
                  <a:pt x="440" y="161"/>
                </a:lnTo>
                <a:lnTo>
                  <a:pt x="461" y="164"/>
                </a:lnTo>
                <a:lnTo>
                  <a:pt x="469" y="180"/>
                </a:lnTo>
                <a:lnTo>
                  <a:pt x="461" y="195"/>
                </a:lnTo>
                <a:lnTo>
                  <a:pt x="423" y="227"/>
                </a:lnTo>
                <a:lnTo>
                  <a:pt x="426" y="242"/>
                </a:lnTo>
                <a:lnTo>
                  <a:pt x="473" y="273"/>
                </a:lnTo>
                <a:lnTo>
                  <a:pt x="489" y="273"/>
                </a:lnTo>
                <a:lnTo>
                  <a:pt x="494" y="281"/>
                </a:lnTo>
                <a:lnTo>
                  <a:pt x="489" y="293"/>
                </a:lnTo>
                <a:lnTo>
                  <a:pt x="519" y="317"/>
                </a:lnTo>
                <a:lnTo>
                  <a:pt x="587" y="324"/>
                </a:lnTo>
                <a:lnTo>
                  <a:pt x="620" y="317"/>
                </a:lnTo>
                <a:lnTo>
                  <a:pt x="658" y="281"/>
                </a:lnTo>
                <a:lnTo>
                  <a:pt x="709" y="285"/>
                </a:lnTo>
                <a:lnTo>
                  <a:pt x="730" y="312"/>
                </a:lnTo>
                <a:lnTo>
                  <a:pt x="717" y="336"/>
                </a:lnTo>
                <a:lnTo>
                  <a:pt x="721" y="351"/>
                </a:lnTo>
                <a:lnTo>
                  <a:pt x="691" y="368"/>
                </a:lnTo>
                <a:lnTo>
                  <a:pt x="683" y="383"/>
                </a:lnTo>
                <a:lnTo>
                  <a:pt x="687" y="414"/>
                </a:lnTo>
                <a:lnTo>
                  <a:pt x="733" y="442"/>
                </a:lnTo>
                <a:lnTo>
                  <a:pt x="750" y="437"/>
                </a:lnTo>
                <a:lnTo>
                  <a:pt x="804" y="500"/>
                </a:lnTo>
                <a:lnTo>
                  <a:pt x="817" y="547"/>
                </a:lnTo>
                <a:lnTo>
                  <a:pt x="813" y="571"/>
                </a:lnTo>
                <a:lnTo>
                  <a:pt x="851" y="590"/>
                </a:lnTo>
                <a:lnTo>
                  <a:pt x="851" y="605"/>
                </a:lnTo>
                <a:lnTo>
                  <a:pt x="884" y="613"/>
                </a:lnTo>
                <a:lnTo>
                  <a:pt x="892" y="613"/>
                </a:lnTo>
                <a:lnTo>
                  <a:pt x="892" y="586"/>
                </a:lnTo>
                <a:lnTo>
                  <a:pt x="922" y="581"/>
                </a:lnTo>
                <a:lnTo>
                  <a:pt x="927" y="551"/>
                </a:lnTo>
                <a:lnTo>
                  <a:pt x="909" y="535"/>
                </a:lnTo>
                <a:lnTo>
                  <a:pt x="892" y="523"/>
                </a:lnTo>
                <a:lnTo>
                  <a:pt x="901" y="465"/>
                </a:lnTo>
                <a:lnTo>
                  <a:pt x="914" y="457"/>
                </a:lnTo>
                <a:lnTo>
                  <a:pt x="939" y="465"/>
                </a:lnTo>
                <a:lnTo>
                  <a:pt x="947" y="461"/>
                </a:lnTo>
                <a:lnTo>
                  <a:pt x="955" y="473"/>
                </a:lnTo>
                <a:lnTo>
                  <a:pt x="1018" y="503"/>
                </a:lnTo>
                <a:lnTo>
                  <a:pt x="1052" y="523"/>
                </a:lnTo>
                <a:lnTo>
                  <a:pt x="1061" y="542"/>
                </a:lnTo>
                <a:lnTo>
                  <a:pt x="1040" y="566"/>
                </a:lnTo>
                <a:lnTo>
                  <a:pt x="1052" y="593"/>
                </a:lnTo>
                <a:lnTo>
                  <a:pt x="1044" y="610"/>
                </a:lnTo>
                <a:lnTo>
                  <a:pt x="998" y="613"/>
                </a:lnTo>
                <a:lnTo>
                  <a:pt x="990" y="617"/>
                </a:lnTo>
                <a:lnTo>
                  <a:pt x="990" y="625"/>
                </a:lnTo>
                <a:lnTo>
                  <a:pt x="990" y="637"/>
                </a:lnTo>
                <a:lnTo>
                  <a:pt x="951" y="640"/>
                </a:lnTo>
                <a:lnTo>
                  <a:pt x="935" y="632"/>
                </a:lnTo>
                <a:lnTo>
                  <a:pt x="906" y="632"/>
                </a:lnTo>
                <a:lnTo>
                  <a:pt x="901" y="637"/>
                </a:lnTo>
                <a:lnTo>
                  <a:pt x="906" y="652"/>
                </a:lnTo>
                <a:lnTo>
                  <a:pt x="892" y="664"/>
                </a:lnTo>
                <a:lnTo>
                  <a:pt x="888" y="679"/>
                </a:lnTo>
                <a:lnTo>
                  <a:pt x="914" y="699"/>
                </a:lnTo>
                <a:lnTo>
                  <a:pt x="898" y="730"/>
                </a:lnTo>
                <a:lnTo>
                  <a:pt x="906" y="750"/>
                </a:lnTo>
                <a:lnTo>
                  <a:pt x="901" y="757"/>
                </a:lnTo>
                <a:lnTo>
                  <a:pt x="876" y="757"/>
                </a:lnTo>
                <a:lnTo>
                  <a:pt x="856" y="766"/>
                </a:lnTo>
                <a:lnTo>
                  <a:pt x="872" y="785"/>
                </a:lnTo>
                <a:lnTo>
                  <a:pt x="859" y="813"/>
                </a:lnTo>
                <a:lnTo>
                  <a:pt x="830" y="820"/>
                </a:lnTo>
                <a:lnTo>
                  <a:pt x="835" y="832"/>
                </a:lnTo>
                <a:lnTo>
                  <a:pt x="825" y="844"/>
                </a:lnTo>
                <a:lnTo>
                  <a:pt x="772" y="840"/>
                </a:lnTo>
                <a:lnTo>
                  <a:pt x="750" y="824"/>
                </a:lnTo>
                <a:lnTo>
                  <a:pt x="746" y="796"/>
                </a:lnTo>
                <a:lnTo>
                  <a:pt x="738" y="785"/>
                </a:lnTo>
                <a:lnTo>
                  <a:pt x="717" y="796"/>
                </a:lnTo>
                <a:lnTo>
                  <a:pt x="687" y="766"/>
                </a:lnTo>
                <a:lnTo>
                  <a:pt x="662" y="750"/>
                </a:lnTo>
                <a:lnTo>
                  <a:pt x="658" y="727"/>
                </a:lnTo>
                <a:lnTo>
                  <a:pt x="650" y="711"/>
                </a:lnTo>
                <a:lnTo>
                  <a:pt x="637" y="711"/>
                </a:lnTo>
                <a:lnTo>
                  <a:pt x="587" y="730"/>
                </a:lnTo>
                <a:lnTo>
                  <a:pt x="591" y="754"/>
                </a:lnTo>
                <a:lnTo>
                  <a:pt x="574" y="754"/>
                </a:lnTo>
                <a:lnTo>
                  <a:pt x="540" y="727"/>
                </a:lnTo>
                <a:lnTo>
                  <a:pt x="511" y="722"/>
                </a:lnTo>
                <a:lnTo>
                  <a:pt x="499" y="707"/>
                </a:lnTo>
                <a:lnTo>
                  <a:pt x="508" y="688"/>
                </a:lnTo>
                <a:lnTo>
                  <a:pt x="528" y="703"/>
                </a:lnTo>
                <a:lnTo>
                  <a:pt x="549" y="711"/>
                </a:lnTo>
                <a:lnTo>
                  <a:pt x="566" y="695"/>
                </a:lnTo>
                <a:lnTo>
                  <a:pt x="566" y="664"/>
                </a:lnTo>
                <a:lnTo>
                  <a:pt x="587" y="649"/>
                </a:lnTo>
                <a:lnTo>
                  <a:pt x="604" y="632"/>
                </a:lnTo>
                <a:lnTo>
                  <a:pt x="595" y="613"/>
                </a:lnTo>
                <a:lnTo>
                  <a:pt x="637" y="581"/>
                </a:lnTo>
                <a:lnTo>
                  <a:pt x="642" y="535"/>
                </a:lnTo>
                <a:lnTo>
                  <a:pt x="624" y="512"/>
                </a:lnTo>
                <a:lnTo>
                  <a:pt x="612" y="473"/>
                </a:lnTo>
                <a:lnTo>
                  <a:pt x="560" y="410"/>
                </a:lnTo>
                <a:lnTo>
                  <a:pt x="536" y="422"/>
                </a:lnTo>
                <a:lnTo>
                  <a:pt x="499" y="391"/>
                </a:lnTo>
                <a:lnTo>
                  <a:pt x="453" y="363"/>
                </a:lnTo>
                <a:lnTo>
                  <a:pt x="432" y="317"/>
                </a:lnTo>
                <a:lnTo>
                  <a:pt x="393" y="332"/>
                </a:lnTo>
                <a:lnTo>
                  <a:pt x="322" y="290"/>
                </a:lnTo>
                <a:lnTo>
                  <a:pt x="288" y="305"/>
                </a:lnTo>
                <a:lnTo>
                  <a:pt x="235" y="297"/>
                </a:lnTo>
                <a:lnTo>
                  <a:pt x="196" y="320"/>
                </a:lnTo>
                <a:lnTo>
                  <a:pt x="172" y="324"/>
                </a:lnTo>
                <a:lnTo>
                  <a:pt x="130" y="300"/>
                </a:lnTo>
                <a:lnTo>
                  <a:pt x="100" y="285"/>
                </a:lnTo>
                <a:lnTo>
                  <a:pt x="8" y="266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3" name="未知"/>
          <p:cNvSpPr>
            <a:spLocks/>
          </p:cNvSpPr>
          <p:nvPr/>
        </p:nvSpPr>
        <p:spPr bwMode="auto">
          <a:xfrm>
            <a:off x="3743279" y="2412781"/>
            <a:ext cx="1624013" cy="1309688"/>
          </a:xfrm>
          <a:custGeom>
            <a:avLst/>
            <a:gdLst>
              <a:gd name="T0" fmla="*/ 0 w 1062"/>
              <a:gd name="T1" fmla="*/ 156 h 845"/>
              <a:gd name="T2" fmla="*/ 37 w 1062"/>
              <a:gd name="T3" fmla="*/ 117 h 845"/>
              <a:gd name="T4" fmla="*/ 162 w 1062"/>
              <a:gd name="T5" fmla="*/ 55 h 845"/>
              <a:gd name="T6" fmla="*/ 193 w 1062"/>
              <a:gd name="T7" fmla="*/ 12 h 845"/>
              <a:gd name="T8" fmla="*/ 217 w 1062"/>
              <a:gd name="T9" fmla="*/ 0 h 845"/>
              <a:gd name="T10" fmla="*/ 267 w 1062"/>
              <a:gd name="T11" fmla="*/ 27 h 845"/>
              <a:gd name="T12" fmla="*/ 272 w 1062"/>
              <a:gd name="T13" fmla="*/ 114 h 845"/>
              <a:gd name="T14" fmla="*/ 335 w 1062"/>
              <a:gd name="T15" fmla="*/ 183 h 845"/>
              <a:gd name="T16" fmla="*/ 440 w 1062"/>
              <a:gd name="T17" fmla="*/ 161 h 845"/>
              <a:gd name="T18" fmla="*/ 469 w 1062"/>
              <a:gd name="T19" fmla="*/ 180 h 845"/>
              <a:gd name="T20" fmla="*/ 423 w 1062"/>
              <a:gd name="T21" fmla="*/ 227 h 845"/>
              <a:gd name="T22" fmla="*/ 473 w 1062"/>
              <a:gd name="T23" fmla="*/ 273 h 845"/>
              <a:gd name="T24" fmla="*/ 494 w 1062"/>
              <a:gd name="T25" fmla="*/ 281 h 845"/>
              <a:gd name="T26" fmla="*/ 519 w 1062"/>
              <a:gd name="T27" fmla="*/ 317 h 845"/>
              <a:gd name="T28" fmla="*/ 620 w 1062"/>
              <a:gd name="T29" fmla="*/ 317 h 845"/>
              <a:gd name="T30" fmla="*/ 709 w 1062"/>
              <a:gd name="T31" fmla="*/ 285 h 845"/>
              <a:gd name="T32" fmla="*/ 717 w 1062"/>
              <a:gd name="T33" fmla="*/ 336 h 845"/>
              <a:gd name="T34" fmla="*/ 691 w 1062"/>
              <a:gd name="T35" fmla="*/ 368 h 845"/>
              <a:gd name="T36" fmla="*/ 687 w 1062"/>
              <a:gd name="T37" fmla="*/ 414 h 845"/>
              <a:gd name="T38" fmla="*/ 750 w 1062"/>
              <a:gd name="T39" fmla="*/ 437 h 845"/>
              <a:gd name="T40" fmla="*/ 817 w 1062"/>
              <a:gd name="T41" fmla="*/ 547 h 845"/>
              <a:gd name="T42" fmla="*/ 851 w 1062"/>
              <a:gd name="T43" fmla="*/ 590 h 845"/>
              <a:gd name="T44" fmla="*/ 884 w 1062"/>
              <a:gd name="T45" fmla="*/ 613 h 845"/>
              <a:gd name="T46" fmla="*/ 892 w 1062"/>
              <a:gd name="T47" fmla="*/ 586 h 845"/>
              <a:gd name="T48" fmla="*/ 927 w 1062"/>
              <a:gd name="T49" fmla="*/ 551 h 845"/>
              <a:gd name="T50" fmla="*/ 892 w 1062"/>
              <a:gd name="T51" fmla="*/ 523 h 845"/>
              <a:gd name="T52" fmla="*/ 914 w 1062"/>
              <a:gd name="T53" fmla="*/ 457 h 845"/>
              <a:gd name="T54" fmla="*/ 947 w 1062"/>
              <a:gd name="T55" fmla="*/ 461 h 845"/>
              <a:gd name="T56" fmla="*/ 1018 w 1062"/>
              <a:gd name="T57" fmla="*/ 503 h 845"/>
              <a:gd name="T58" fmla="*/ 1061 w 1062"/>
              <a:gd name="T59" fmla="*/ 542 h 845"/>
              <a:gd name="T60" fmla="*/ 1052 w 1062"/>
              <a:gd name="T61" fmla="*/ 593 h 845"/>
              <a:gd name="T62" fmla="*/ 998 w 1062"/>
              <a:gd name="T63" fmla="*/ 613 h 845"/>
              <a:gd name="T64" fmla="*/ 990 w 1062"/>
              <a:gd name="T65" fmla="*/ 625 h 845"/>
              <a:gd name="T66" fmla="*/ 951 w 1062"/>
              <a:gd name="T67" fmla="*/ 640 h 845"/>
              <a:gd name="T68" fmla="*/ 906 w 1062"/>
              <a:gd name="T69" fmla="*/ 632 h 845"/>
              <a:gd name="T70" fmla="*/ 906 w 1062"/>
              <a:gd name="T71" fmla="*/ 652 h 845"/>
              <a:gd name="T72" fmla="*/ 888 w 1062"/>
              <a:gd name="T73" fmla="*/ 679 h 845"/>
              <a:gd name="T74" fmla="*/ 898 w 1062"/>
              <a:gd name="T75" fmla="*/ 730 h 845"/>
              <a:gd name="T76" fmla="*/ 901 w 1062"/>
              <a:gd name="T77" fmla="*/ 757 h 845"/>
              <a:gd name="T78" fmla="*/ 856 w 1062"/>
              <a:gd name="T79" fmla="*/ 766 h 845"/>
              <a:gd name="T80" fmla="*/ 859 w 1062"/>
              <a:gd name="T81" fmla="*/ 813 h 845"/>
              <a:gd name="T82" fmla="*/ 835 w 1062"/>
              <a:gd name="T83" fmla="*/ 832 h 845"/>
              <a:gd name="T84" fmla="*/ 772 w 1062"/>
              <a:gd name="T85" fmla="*/ 840 h 845"/>
              <a:gd name="T86" fmla="*/ 746 w 1062"/>
              <a:gd name="T87" fmla="*/ 796 h 845"/>
              <a:gd name="T88" fmla="*/ 717 w 1062"/>
              <a:gd name="T89" fmla="*/ 796 h 845"/>
              <a:gd name="T90" fmla="*/ 662 w 1062"/>
              <a:gd name="T91" fmla="*/ 750 h 845"/>
              <a:gd name="T92" fmla="*/ 650 w 1062"/>
              <a:gd name="T93" fmla="*/ 711 h 845"/>
              <a:gd name="T94" fmla="*/ 587 w 1062"/>
              <a:gd name="T95" fmla="*/ 730 h 845"/>
              <a:gd name="T96" fmla="*/ 574 w 1062"/>
              <a:gd name="T97" fmla="*/ 754 h 845"/>
              <a:gd name="T98" fmla="*/ 511 w 1062"/>
              <a:gd name="T99" fmla="*/ 722 h 845"/>
              <a:gd name="T100" fmla="*/ 508 w 1062"/>
              <a:gd name="T101" fmla="*/ 688 h 845"/>
              <a:gd name="T102" fmla="*/ 549 w 1062"/>
              <a:gd name="T103" fmla="*/ 711 h 845"/>
              <a:gd name="T104" fmla="*/ 566 w 1062"/>
              <a:gd name="T105" fmla="*/ 664 h 845"/>
              <a:gd name="T106" fmla="*/ 604 w 1062"/>
              <a:gd name="T107" fmla="*/ 632 h 845"/>
              <a:gd name="T108" fmla="*/ 637 w 1062"/>
              <a:gd name="T109" fmla="*/ 581 h 845"/>
              <a:gd name="T110" fmla="*/ 624 w 1062"/>
              <a:gd name="T111" fmla="*/ 512 h 845"/>
              <a:gd name="T112" fmla="*/ 560 w 1062"/>
              <a:gd name="T113" fmla="*/ 410 h 845"/>
              <a:gd name="T114" fmla="*/ 499 w 1062"/>
              <a:gd name="T115" fmla="*/ 391 h 845"/>
              <a:gd name="T116" fmla="*/ 432 w 1062"/>
              <a:gd name="T117" fmla="*/ 317 h 845"/>
              <a:gd name="T118" fmla="*/ 322 w 1062"/>
              <a:gd name="T119" fmla="*/ 290 h 845"/>
              <a:gd name="T120" fmla="*/ 235 w 1062"/>
              <a:gd name="T121" fmla="*/ 297 h 845"/>
              <a:gd name="T122" fmla="*/ 172 w 1062"/>
              <a:gd name="T123" fmla="*/ 324 h 845"/>
              <a:gd name="T124" fmla="*/ 100 w 1062"/>
              <a:gd name="T125" fmla="*/ 28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2" h="845">
                <a:moveTo>
                  <a:pt x="8" y="266"/>
                </a:moveTo>
                <a:lnTo>
                  <a:pt x="0" y="156"/>
                </a:lnTo>
                <a:lnTo>
                  <a:pt x="4" y="133"/>
                </a:lnTo>
                <a:lnTo>
                  <a:pt x="37" y="117"/>
                </a:lnTo>
                <a:lnTo>
                  <a:pt x="88" y="82"/>
                </a:lnTo>
                <a:lnTo>
                  <a:pt x="162" y="55"/>
                </a:lnTo>
                <a:lnTo>
                  <a:pt x="193" y="39"/>
                </a:lnTo>
                <a:lnTo>
                  <a:pt x="193" y="12"/>
                </a:lnTo>
                <a:lnTo>
                  <a:pt x="204" y="0"/>
                </a:lnTo>
                <a:lnTo>
                  <a:pt x="217" y="0"/>
                </a:lnTo>
                <a:lnTo>
                  <a:pt x="267" y="8"/>
                </a:lnTo>
                <a:lnTo>
                  <a:pt x="267" y="27"/>
                </a:lnTo>
                <a:lnTo>
                  <a:pt x="276" y="59"/>
                </a:lnTo>
                <a:lnTo>
                  <a:pt x="272" y="114"/>
                </a:lnTo>
                <a:lnTo>
                  <a:pt x="314" y="172"/>
                </a:lnTo>
                <a:lnTo>
                  <a:pt x="335" y="183"/>
                </a:lnTo>
                <a:lnTo>
                  <a:pt x="369" y="161"/>
                </a:lnTo>
                <a:lnTo>
                  <a:pt x="440" y="161"/>
                </a:lnTo>
                <a:lnTo>
                  <a:pt x="461" y="164"/>
                </a:lnTo>
                <a:lnTo>
                  <a:pt x="469" y="180"/>
                </a:lnTo>
                <a:lnTo>
                  <a:pt x="461" y="195"/>
                </a:lnTo>
                <a:lnTo>
                  <a:pt x="423" y="227"/>
                </a:lnTo>
                <a:lnTo>
                  <a:pt x="426" y="242"/>
                </a:lnTo>
                <a:lnTo>
                  <a:pt x="473" y="273"/>
                </a:lnTo>
                <a:lnTo>
                  <a:pt x="489" y="273"/>
                </a:lnTo>
                <a:lnTo>
                  <a:pt x="494" y="281"/>
                </a:lnTo>
                <a:lnTo>
                  <a:pt x="489" y="293"/>
                </a:lnTo>
                <a:lnTo>
                  <a:pt x="519" y="317"/>
                </a:lnTo>
                <a:lnTo>
                  <a:pt x="587" y="324"/>
                </a:lnTo>
                <a:lnTo>
                  <a:pt x="620" y="317"/>
                </a:lnTo>
                <a:lnTo>
                  <a:pt x="658" y="281"/>
                </a:lnTo>
                <a:lnTo>
                  <a:pt x="709" y="285"/>
                </a:lnTo>
                <a:lnTo>
                  <a:pt x="730" y="312"/>
                </a:lnTo>
                <a:lnTo>
                  <a:pt x="717" y="336"/>
                </a:lnTo>
                <a:lnTo>
                  <a:pt x="721" y="351"/>
                </a:lnTo>
                <a:lnTo>
                  <a:pt x="691" y="368"/>
                </a:lnTo>
                <a:lnTo>
                  <a:pt x="683" y="383"/>
                </a:lnTo>
                <a:lnTo>
                  <a:pt x="687" y="414"/>
                </a:lnTo>
                <a:lnTo>
                  <a:pt x="733" y="442"/>
                </a:lnTo>
                <a:lnTo>
                  <a:pt x="750" y="437"/>
                </a:lnTo>
                <a:lnTo>
                  <a:pt x="804" y="500"/>
                </a:lnTo>
                <a:lnTo>
                  <a:pt x="817" y="547"/>
                </a:lnTo>
                <a:lnTo>
                  <a:pt x="813" y="571"/>
                </a:lnTo>
                <a:lnTo>
                  <a:pt x="851" y="590"/>
                </a:lnTo>
                <a:lnTo>
                  <a:pt x="851" y="605"/>
                </a:lnTo>
                <a:lnTo>
                  <a:pt x="884" y="613"/>
                </a:lnTo>
                <a:lnTo>
                  <a:pt x="892" y="613"/>
                </a:lnTo>
                <a:lnTo>
                  <a:pt x="892" y="586"/>
                </a:lnTo>
                <a:lnTo>
                  <a:pt x="922" y="581"/>
                </a:lnTo>
                <a:lnTo>
                  <a:pt x="927" y="551"/>
                </a:lnTo>
                <a:lnTo>
                  <a:pt x="909" y="535"/>
                </a:lnTo>
                <a:lnTo>
                  <a:pt x="892" y="523"/>
                </a:lnTo>
                <a:lnTo>
                  <a:pt x="901" y="465"/>
                </a:lnTo>
                <a:lnTo>
                  <a:pt x="914" y="457"/>
                </a:lnTo>
                <a:lnTo>
                  <a:pt x="939" y="465"/>
                </a:lnTo>
                <a:lnTo>
                  <a:pt x="947" y="461"/>
                </a:lnTo>
                <a:lnTo>
                  <a:pt x="955" y="473"/>
                </a:lnTo>
                <a:lnTo>
                  <a:pt x="1018" y="503"/>
                </a:lnTo>
                <a:lnTo>
                  <a:pt x="1052" y="523"/>
                </a:lnTo>
                <a:lnTo>
                  <a:pt x="1061" y="542"/>
                </a:lnTo>
                <a:lnTo>
                  <a:pt x="1040" y="566"/>
                </a:lnTo>
                <a:lnTo>
                  <a:pt x="1052" y="593"/>
                </a:lnTo>
                <a:lnTo>
                  <a:pt x="1044" y="610"/>
                </a:lnTo>
                <a:lnTo>
                  <a:pt x="998" y="613"/>
                </a:lnTo>
                <a:lnTo>
                  <a:pt x="990" y="617"/>
                </a:lnTo>
                <a:lnTo>
                  <a:pt x="990" y="625"/>
                </a:lnTo>
                <a:lnTo>
                  <a:pt x="990" y="637"/>
                </a:lnTo>
                <a:lnTo>
                  <a:pt x="951" y="640"/>
                </a:lnTo>
                <a:lnTo>
                  <a:pt x="935" y="632"/>
                </a:lnTo>
                <a:lnTo>
                  <a:pt x="906" y="632"/>
                </a:lnTo>
                <a:lnTo>
                  <a:pt x="901" y="637"/>
                </a:lnTo>
                <a:lnTo>
                  <a:pt x="906" y="652"/>
                </a:lnTo>
                <a:lnTo>
                  <a:pt x="892" y="664"/>
                </a:lnTo>
                <a:lnTo>
                  <a:pt x="888" y="679"/>
                </a:lnTo>
                <a:lnTo>
                  <a:pt x="914" y="699"/>
                </a:lnTo>
                <a:lnTo>
                  <a:pt x="898" y="730"/>
                </a:lnTo>
                <a:lnTo>
                  <a:pt x="906" y="750"/>
                </a:lnTo>
                <a:lnTo>
                  <a:pt x="901" y="757"/>
                </a:lnTo>
                <a:lnTo>
                  <a:pt x="876" y="757"/>
                </a:lnTo>
                <a:lnTo>
                  <a:pt x="856" y="766"/>
                </a:lnTo>
                <a:lnTo>
                  <a:pt x="872" y="785"/>
                </a:lnTo>
                <a:lnTo>
                  <a:pt x="859" y="813"/>
                </a:lnTo>
                <a:lnTo>
                  <a:pt x="830" y="820"/>
                </a:lnTo>
                <a:lnTo>
                  <a:pt x="835" y="832"/>
                </a:lnTo>
                <a:lnTo>
                  <a:pt x="825" y="844"/>
                </a:lnTo>
                <a:lnTo>
                  <a:pt x="772" y="840"/>
                </a:lnTo>
                <a:lnTo>
                  <a:pt x="750" y="824"/>
                </a:lnTo>
                <a:lnTo>
                  <a:pt x="746" y="796"/>
                </a:lnTo>
                <a:lnTo>
                  <a:pt x="738" y="785"/>
                </a:lnTo>
                <a:lnTo>
                  <a:pt x="717" y="796"/>
                </a:lnTo>
                <a:lnTo>
                  <a:pt x="687" y="766"/>
                </a:lnTo>
                <a:lnTo>
                  <a:pt x="662" y="750"/>
                </a:lnTo>
                <a:lnTo>
                  <a:pt x="658" y="727"/>
                </a:lnTo>
                <a:lnTo>
                  <a:pt x="650" y="711"/>
                </a:lnTo>
                <a:lnTo>
                  <a:pt x="637" y="711"/>
                </a:lnTo>
                <a:lnTo>
                  <a:pt x="587" y="730"/>
                </a:lnTo>
                <a:lnTo>
                  <a:pt x="591" y="754"/>
                </a:lnTo>
                <a:lnTo>
                  <a:pt x="574" y="754"/>
                </a:lnTo>
                <a:lnTo>
                  <a:pt x="540" y="727"/>
                </a:lnTo>
                <a:lnTo>
                  <a:pt x="511" y="722"/>
                </a:lnTo>
                <a:lnTo>
                  <a:pt x="499" y="707"/>
                </a:lnTo>
                <a:lnTo>
                  <a:pt x="508" y="688"/>
                </a:lnTo>
                <a:lnTo>
                  <a:pt x="528" y="703"/>
                </a:lnTo>
                <a:lnTo>
                  <a:pt x="549" y="711"/>
                </a:lnTo>
                <a:lnTo>
                  <a:pt x="566" y="695"/>
                </a:lnTo>
                <a:lnTo>
                  <a:pt x="566" y="664"/>
                </a:lnTo>
                <a:lnTo>
                  <a:pt x="587" y="649"/>
                </a:lnTo>
                <a:lnTo>
                  <a:pt x="604" y="632"/>
                </a:lnTo>
                <a:lnTo>
                  <a:pt x="595" y="613"/>
                </a:lnTo>
                <a:lnTo>
                  <a:pt x="637" y="581"/>
                </a:lnTo>
                <a:lnTo>
                  <a:pt x="642" y="535"/>
                </a:lnTo>
                <a:lnTo>
                  <a:pt x="624" y="512"/>
                </a:lnTo>
                <a:lnTo>
                  <a:pt x="612" y="473"/>
                </a:lnTo>
                <a:lnTo>
                  <a:pt x="560" y="410"/>
                </a:lnTo>
                <a:lnTo>
                  <a:pt x="536" y="422"/>
                </a:lnTo>
                <a:lnTo>
                  <a:pt x="499" y="391"/>
                </a:lnTo>
                <a:lnTo>
                  <a:pt x="453" y="363"/>
                </a:lnTo>
                <a:lnTo>
                  <a:pt x="432" y="317"/>
                </a:lnTo>
                <a:lnTo>
                  <a:pt x="393" y="332"/>
                </a:lnTo>
                <a:lnTo>
                  <a:pt x="322" y="290"/>
                </a:lnTo>
                <a:lnTo>
                  <a:pt x="288" y="305"/>
                </a:lnTo>
                <a:lnTo>
                  <a:pt x="235" y="297"/>
                </a:lnTo>
                <a:lnTo>
                  <a:pt x="196" y="320"/>
                </a:lnTo>
                <a:lnTo>
                  <a:pt x="172" y="324"/>
                </a:lnTo>
                <a:lnTo>
                  <a:pt x="130" y="300"/>
                </a:lnTo>
                <a:lnTo>
                  <a:pt x="100" y="285"/>
                </a:lnTo>
                <a:lnTo>
                  <a:pt x="8" y="266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99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4" name="未知"/>
          <p:cNvSpPr>
            <a:spLocks/>
          </p:cNvSpPr>
          <p:nvPr/>
        </p:nvSpPr>
        <p:spPr bwMode="auto">
          <a:xfrm>
            <a:off x="1671592" y="1480920"/>
            <a:ext cx="2389187" cy="1722437"/>
          </a:xfrm>
          <a:custGeom>
            <a:avLst/>
            <a:gdLst>
              <a:gd name="T0" fmla="*/ 1089 w 1563"/>
              <a:gd name="T1" fmla="*/ 54 h 1111"/>
              <a:gd name="T2" fmla="*/ 1131 w 1563"/>
              <a:gd name="T3" fmla="*/ 117 h 1111"/>
              <a:gd name="T4" fmla="*/ 1198 w 1563"/>
              <a:gd name="T5" fmla="*/ 137 h 1111"/>
              <a:gd name="T6" fmla="*/ 1235 w 1563"/>
              <a:gd name="T7" fmla="*/ 277 h 1111"/>
              <a:gd name="T8" fmla="*/ 1223 w 1563"/>
              <a:gd name="T9" fmla="*/ 355 h 1111"/>
              <a:gd name="T10" fmla="*/ 1475 w 1563"/>
              <a:gd name="T11" fmla="*/ 453 h 1111"/>
              <a:gd name="T12" fmla="*/ 1519 w 1563"/>
              <a:gd name="T13" fmla="*/ 516 h 1111"/>
              <a:gd name="T14" fmla="*/ 1550 w 1563"/>
              <a:gd name="T15" fmla="*/ 614 h 1111"/>
              <a:gd name="T16" fmla="*/ 1445 w 1563"/>
              <a:gd name="T17" fmla="*/ 684 h 1111"/>
              <a:gd name="T18" fmla="*/ 1357 w 1563"/>
              <a:gd name="T19" fmla="*/ 758 h 1111"/>
              <a:gd name="T20" fmla="*/ 1328 w 1563"/>
              <a:gd name="T21" fmla="*/ 872 h 1111"/>
              <a:gd name="T22" fmla="*/ 1118 w 1563"/>
              <a:gd name="T23" fmla="*/ 970 h 1111"/>
              <a:gd name="T24" fmla="*/ 1131 w 1563"/>
              <a:gd name="T25" fmla="*/ 1051 h 1111"/>
              <a:gd name="T26" fmla="*/ 1143 w 1563"/>
              <a:gd name="T27" fmla="*/ 1079 h 1111"/>
              <a:gd name="T28" fmla="*/ 1068 w 1563"/>
              <a:gd name="T29" fmla="*/ 1095 h 1111"/>
              <a:gd name="T30" fmla="*/ 938 w 1563"/>
              <a:gd name="T31" fmla="*/ 1056 h 1111"/>
              <a:gd name="T32" fmla="*/ 817 w 1563"/>
              <a:gd name="T33" fmla="*/ 1068 h 1111"/>
              <a:gd name="T34" fmla="*/ 653 w 1563"/>
              <a:gd name="T35" fmla="*/ 1110 h 1111"/>
              <a:gd name="T36" fmla="*/ 519 w 1563"/>
              <a:gd name="T37" fmla="*/ 1068 h 1111"/>
              <a:gd name="T38" fmla="*/ 430 w 1563"/>
              <a:gd name="T39" fmla="*/ 1071 h 1111"/>
              <a:gd name="T40" fmla="*/ 351 w 1563"/>
              <a:gd name="T41" fmla="*/ 1048 h 1111"/>
              <a:gd name="T42" fmla="*/ 217 w 1563"/>
              <a:gd name="T43" fmla="*/ 1020 h 1111"/>
              <a:gd name="T44" fmla="*/ 99 w 1563"/>
              <a:gd name="T45" fmla="*/ 966 h 1111"/>
              <a:gd name="T46" fmla="*/ 91 w 1563"/>
              <a:gd name="T47" fmla="*/ 892 h 1111"/>
              <a:gd name="T48" fmla="*/ 8 w 1563"/>
              <a:gd name="T49" fmla="*/ 836 h 1111"/>
              <a:gd name="T50" fmla="*/ 45 w 1563"/>
              <a:gd name="T51" fmla="*/ 824 h 1111"/>
              <a:gd name="T52" fmla="*/ 62 w 1563"/>
              <a:gd name="T53" fmla="*/ 731 h 1111"/>
              <a:gd name="T54" fmla="*/ 0 w 1563"/>
              <a:gd name="T55" fmla="*/ 684 h 1111"/>
              <a:gd name="T56" fmla="*/ 32 w 1563"/>
              <a:gd name="T57" fmla="*/ 614 h 1111"/>
              <a:gd name="T58" fmla="*/ 94 w 1563"/>
              <a:gd name="T59" fmla="*/ 579 h 1111"/>
              <a:gd name="T60" fmla="*/ 157 w 1563"/>
              <a:gd name="T61" fmla="*/ 567 h 1111"/>
              <a:gd name="T62" fmla="*/ 184 w 1563"/>
              <a:gd name="T63" fmla="*/ 598 h 1111"/>
              <a:gd name="T64" fmla="*/ 335 w 1563"/>
              <a:gd name="T65" fmla="*/ 570 h 1111"/>
              <a:gd name="T66" fmla="*/ 497 w 1563"/>
              <a:gd name="T67" fmla="*/ 504 h 1111"/>
              <a:gd name="T68" fmla="*/ 548 w 1563"/>
              <a:gd name="T69" fmla="*/ 438 h 1111"/>
              <a:gd name="T70" fmla="*/ 527 w 1563"/>
              <a:gd name="T71" fmla="*/ 289 h 1111"/>
              <a:gd name="T72" fmla="*/ 644 w 1563"/>
              <a:gd name="T73" fmla="*/ 266 h 1111"/>
              <a:gd name="T74" fmla="*/ 694 w 1563"/>
              <a:gd name="T75" fmla="*/ 289 h 1111"/>
              <a:gd name="T76" fmla="*/ 757 w 1563"/>
              <a:gd name="T77" fmla="*/ 140 h 1111"/>
              <a:gd name="T78" fmla="*/ 850 w 1563"/>
              <a:gd name="T79" fmla="*/ 160 h 1111"/>
              <a:gd name="T80" fmla="*/ 933 w 1563"/>
              <a:gd name="T81" fmla="*/ 71 h 1111"/>
              <a:gd name="T82" fmla="*/ 1005 w 1563"/>
              <a:gd name="T83" fmla="*/ 31 h 1111"/>
              <a:gd name="T84" fmla="*/ 1084 w 1563"/>
              <a:gd name="T85" fmla="*/ 8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3" h="1111">
                <a:moveTo>
                  <a:pt x="1084" y="8"/>
                </a:moveTo>
                <a:lnTo>
                  <a:pt x="1072" y="39"/>
                </a:lnTo>
                <a:lnTo>
                  <a:pt x="1089" y="54"/>
                </a:lnTo>
                <a:lnTo>
                  <a:pt x="1089" y="66"/>
                </a:lnTo>
                <a:lnTo>
                  <a:pt x="1122" y="93"/>
                </a:lnTo>
                <a:lnTo>
                  <a:pt x="1131" y="117"/>
                </a:lnTo>
                <a:lnTo>
                  <a:pt x="1172" y="121"/>
                </a:lnTo>
                <a:lnTo>
                  <a:pt x="1190" y="137"/>
                </a:lnTo>
                <a:lnTo>
                  <a:pt x="1198" y="137"/>
                </a:lnTo>
                <a:lnTo>
                  <a:pt x="1223" y="184"/>
                </a:lnTo>
                <a:lnTo>
                  <a:pt x="1247" y="242"/>
                </a:lnTo>
                <a:lnTo>
                  <a:pt x="1235" y="277"/>
                </a:lnTo>
                <a:lnTo>
                  <a:pt x="1239" y="289"/>
                </a:lnTo>
                <a:lnTo>
                  <a:pt x="1215" y="328"/>
                </a:lnTo>
                <a:lnTo>
                  <a:pt x="1223" y="355"/>
                </a:lnTo>
                <a:lnTo>
                  <a:pt x="1298" y="387"/>
                </a:lnTo>
                <a:lnTo>
                  <a:pt x="1385" y="399"/>
                </a:lnTo>
                <a:lnTo>
                  <a:pt x="1475" y="453"/>
                </a:lnTo>
                <a:lnTo>
                  <a:pt x="1499" y="465"/>
                </a:lnTo>
                <a:lnTo>
                  <a:pt x="1503" y="477"/>
                </a:lnTo>
                <a:lnTo>
                  <a:pt x="1519" y="516"/>
                </a:lnTo>
                <a:lnTo>
                  <a:pt x="1541" y="563"/>
                </a:lnTo>
                <a:lnTo>
                  <a:pt x="1562" y="602"/>
                </a:lnTo>
                <a:lnTo>
                  <a:pt x="1550" y="614"/>
                </a:lnTo>
                <a:lnTo>
                  <a:pt x="1550" y="641"/>
                </a:lnTo>
                <a:lnTo>
                  <a:pt x="1519" y="657"/>
                </a:lnTo>
                <a:lnTo>
                  <a:pt x="1445" y="684"/>
                </a:lnTo>
                <a:lnTo>
                  <a:pt x="1394" y="719"/>
                </a:lnTo>
                <a:lnTo>
                  <a:pt x="1361" y="735"/>
                </a:lnTo>
                <a:lnTo>
                  <a:pt x="1357" y="758"/>
                </a:lnTo>
                <a:lnTo>
                  <a:pt x="1365" y="868"/>
                </a:lnTo>
                <a:lnTo>
                  <a:pt x="1341" y="863"/>
                </a:lnTo>
                <a:lnTo>
                  <a:pt x="1328" y="872"/>
                </a:lnTo>
                <a:lnTo>
                  <a:pt x="1139" y="907"/>
                </a:lnTo>
                <a:lnTo>
                  <a:pt x="1113" y="926"/>
                </a:lnTo>
                <a:lnTo>
                  <a:pt x="1118" y="970"/>
                </a:lnTo>
                <a:lnTo>
                  <a:pt x="1172" y="1012"/>
                </a:lnTo>
                <a:lnTo>
                  <a:pt x="1155" y="1039"/>
                </a:lnTo>
                <a:lnTo>
                  <a:pt x="1131" y="1051"/>
                </a:lnTo>
                <a:lnTo>
                  <a:pt x="1127" y="1068"/>
                </a:lnTo>
                <a:lnTo>
                  <a:pt x="1131" y="1079"/>
                </a:lnTo>
                <a:lnTo>
                  <a:pt x="1143" y="1079"/>
                </a:lnTo>
                <a:lnTo>
                  <a:pt x="1152" y="1090"/>
                </a:lnTo>
                <a:lnTo>
                  <a:pt x="1097" y="1106"/>
                </a:lnTo>
                <a:lnTo>
                  <a:pt x="1068" y="1095"/>
                </a:lnTo>
                <a:lnTo>
                  <a:pt x="1050" y="1087"/>
                </a:lnTo>
                <a:lnTo>
                  <a:pt x="1009" y="1087"/>
                </a:lnTo>
                <a:lnTo>
                  <a:pt x="938" y="1056"/>
                </a:lnTo>
                <a:lnTo>
                  <a:pt x="891" y="1056"/>
                </a:lnTo>
                <a:lnTo>
                  <a:pt x="854" y="1068"/>
                </a:lnTo>
                <a:lnTo>
                  <a:pt x="817" y="1068"/>
                </a:lnTo>
                <a:lnTo>
                  <a:pt x="754" y="1098"/>
                </a:lnTo>
                <a:lnTo>
                  <a:pt x="702" y="1090"/>
                </a:lnTo>
                <a:lnTo>
                  <a:pt x="653" y="1110"/>
                </a:lnTo>
                <a:lnTo>
                  <a:pt x="611" y="1095"/>
                </a:lnTo>
                <a:lnTo>
                  <a:pt x="587" y="1075"/>
                </a:lnTo>
                <a:lnTo>
                  <a:pt x="519" y="1068"/>
                </a:lnTo>
                <a:lnTo>
                  <a:pt x="472" y="1095"/>
                </a:lnTo>
                <a:lnTo>
                  <a:pt x="448" y="1083"/>
                </a:lnTo>
                <a:lnTo>
                  <a:pt x="430" y="1071"/>
                </a:lnTo>
                <a:lnTo>
                  <a:pt x="381" y="1059"/>
                </a:lnTo>
                <a:lnTo>
                  <a:pt x="371" y="1051"/>
                </a:lnTo>
                <a:lnTo>
                  <a:pt x="351" y="1048"/>
                </a:lnTo>
                <a:lnTo>
                  <a:pt x="322" y="1005"/>
                </a:lnTo>
                <a:lnTo>
                  <a:pt x="292" y="997"/>
                </a:lnTo>
                <a:lnTo>
                  <a:pt x="217" y="1020"/>
                </a:lnTo>
                <a:lnTo>
                  <a:pt x="184" y="1012"/>
                </a:lnTo>
                <a:lnTo>
                  <a:pt x="116" y="970"/>
                </a:lnTo>
                <a:lnTo>
                  <a:pt x="99" y="966"/>
                </a:lnTo>
                <a:lnTo>
                  <a:pt x="83" y="938"/>
                </a:lnTo>
                <a:lnTo>
                  <a:pt x="94" y="907"/>
                </a:lnTo>
                <a:lnTo>
                  <a:pt x="91" y="892"/>
                </a:lnTo>
                <a:lnTo>
                  <a:pt x="66" y="875"/>
                </a:lnTo>
                <a:lnTo>
                  <a:pt x="58" y="860"/>
                </a:lnTo>
                <a:lnTo>
                  <a:pt x="8" y="836"/>
                </a:lnTo>
                <a:lnTo>
                  <a:pt x="8" y="829"/>
                </a:lnTo>
                <a:lnTo>
                  <a:pt x="32" y="817"/>
                </a:lnTo>
                <a:lnTo>
                  <a:pt x="45" y="824"/>
                </a:lnTo>
                <a:lnTo>
                  <a:pt x="62" y="813"/>
                </a:lnTo>
                <a:lnTo>
                  <a:pt x="58" y="766"/>
                </a:lnTo>
                <a:lnTo>
                  <a:pt x="62" y="731"/>
                </a:lnTo>
                <a:lnTo>
                  <a:pt x="28" y="699"/>
                </a:lnTo>
                <a:lnTo>
                  <a:pt x="8" y="704"/>
                </a:lnTo>
                <a:lnTo>
                  <a:pt x="0" y="684"/>
                </a:lnTo>
                <a:lnTo>
                  <a:pt x="11" y="660"/>
                </a:lnTo>
                <a:lnTo>
                  <a:pt x="3" y="641"/>
                </a:lnTo>
                <a:lnTo>
                  <a:pt x="32" y="614"/>
                </a:lnTo>
                <a:lnTo>
                  <a:pt x="32" y="598"/>
                </a:lnTo>
                <a:lnTo>
                  <a:pt x="66" y="582"/>
                </a:lnTo>
                <a:lnTo>
                  <a:pt x="94" y="579"/>
                </a:lnTo>
                <a:lnTo>
                  <a:pt x="121" y="567"/>
                </a:lnTo>
                <a:lnTo>
                  <a:pt x="141" y="575"/>
                </a:lnTo>
                <a:lnTo>
                  <a:pt x="157" y="567"/>
                </a:lnTo>
                <a:lnTo>
                  <a:pt x="167" y="570"/>
                </a:lnTo>
                <a:lnTo>
                  <a:pt x="167" y="590"/>
                </a:lnTo>
                <a:lnTo>
                  <a:pt x="184" y="598"/>
                </a:lnTo>
                <a:lnTo>
                  <a:pt x="217" y="594"/>
                </a:lnTo>
                <a:lnTo>
                  <a:pt x="255" y="555"/>
                </a:lnTo>
                <a:lnTo>
                  <a:pt x="335" y="570"/>
                </a:lnTo>
                <a:lnTo>
                  <a:pt x="371" y="543"/>
                </a:lnTo>
                <a:lnTo>
                  <a:pt x="489" y="520"/>
                </a:lnTo>
                <a:lnTo>
                  <a:pt x="497" y="504"/>
                </a:lnTo>
                <a:lnTo>
                  <a:pt x="505" y="465"/>
                </a:lnTo>
                <a:lnTo>
                  <a:pt x="540" y="438"/>
                </a:lnTo>
                <a:lnTo>
                  <a:pt x="548" y="438"/>
                </a:lnTo>
                <a:lnTo>
                  <a:pt x="552" y="325"/>
                </a:lnTo>
                <a:lnTo>
                  <a:pt x="556" y="301"/>
                </a:lnTo>
                <a:lnTo>
                  <a:pt x="527" y="289"/>
                </a:lnTo>
                <a:lnTo>
                  <a:pt x="524" y="281"/>
                </a:lnTo>
                <a:lnTo>
                  <a:pt x="556" y="274"/>
                </a:lnTo>
                <a:lnTo>
                  <a:pt x="644" y="266"/>
                </a:lnTo>
                <a:lnTo>
                  <a:pt x="657" y="281"/>
                </a:lnTo>
                <a:lnTo>
                  <a:pt x="686" y="289"/>
                </a:lnTo>
                <a:lnTo>
                  <a:pt x="694" y="289"/>
                </a:lnTo>
                <a:lnTo>
                  <a:pt x="707" y="277"/>
                </a:lnTo>
                <a:lnTo>
                  <a:pt x="691" y="262"/>
                </a:lnTo>
                <a:lnTo>
                  <a:pt x="757" y="140"/>
                </a:lnTo>
                <a:lnTo>
                  <a:pt x="765" y="133"/>
                </a:lnTo>
                <a:lnTo>
                  <a:pt x="825" y="160"/>
                </a:lnTo>
                <a:lnTo>
                  <a:pt x="850" y="160"/>
                </a:lnTo>
                <a:lnTo>
                  <a:pt x="862" y="176"/>
                </a:lnTo>
                <a:lnTo>
                  <a:pt x="922" y="156"/>
                </a:lnTo>
                <a:lnTo>
                  <a:pt x="933" y="71"/>
                </a:lnTo>
                <a:lnTo>
                  <a:pt x="958" y="54"/>
                </a:lnTo>
                <a:lnTo>
                  <a:pt x="988" y="54"/>
                </a:lnTo>
                <a:lnTo>
                  <a:pt x="1005" y="31"/>
                </a:lnTo>
                <a:lnTo>
                  <a:pt x="1013" y="8"/>
                </a:lnTo>
                <a:lnTo>
                  <a:pt x="1029" y="0"/>
                </a:lnTo>
                <a:lnTo>
                  <a:pt x="1084" y="8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5" name="未知"/>
          <p:cNvSpPr>
            <a:spLocks/>
          </p:cNvSpPr>
          <p:nvPr/>
        </p:nvSpPr>
        <p:spPr bwMode="auto">
          <a:xfrm>
            <a:off x="5048204" y="2792194"/>
            <a:ext cx="588963" cy="1008062"/>
          </a:xfrm>
          <a:custGeom>
            <a:avLst/>
            <a:gdLst>
              <a:gd name="T0" fmla="*/ 317 w 386"/>
              <a:gd name="T1" fmla="*/ 386 h 649"/>
              <a:gd name="T2" fmla="*/ 309 w 386"/>
              <a:gd name="T3" fmla="*/ 219 h 649"/>
              <a:gd name="T4" fmla="*/ 334 w 386"/>
              <a:gd name="T5" fmla="*/ 164 h 649"/>
              <a:gd name="T6" fmla="*/ 334 w 386"/>
              <a:gd name="T7" fmla="*/ 86 h 649"/>
              <a:gd name="T8" fmla="*/ 350 w 386"/>
              <a:gd name="T9" fmla="*/ 35 h 649"/>
              <a:gd name="T10" fmla="*/ 338 w 386"/>
              <a:gd name="T11" fmla="*/ 0 h 649"/>
              <a:gd name="T12" fmla="*/ 279 w 386"/>
              <a:gd name="T13" fmla="*/ 20 h 649"/>
              <a:gd name="T14" fmla="*/ 259 w 386"/>
              <a:gd name="T15" fmla="*/ 66 h 649"/>
              <a:gd name="T16" fmla="*/ 238 w 386"/>
              <a:gd name="T17" fmla="*/ 82 h 649"/>
              <a:gd name="T18" fmla="*/ 163 w 386"/>
              <a:gd name="T19" fmla="*/ 164 h 649"/>
              <a:gd name="T20" fmla="*/ 108 w 386"/>
              <a:gd name="T21" fmla="*/ 164 h 649"/>
              <a:gd name="T22" fmla="*/ 91 w 386"/>
              <a:gd name="T23" fmla="*/ 215 h 649"/>
              <a:gd name="T24" fmla="*/ 163 w 386"/>
              <a:gd name="T25" fmla="*/ 257 h 649"/>
              <a:gd name="T26" fmla="*/ 204 w 386"/>
              <a:gd name="T27" fmla="*/ 296 h 649"/>
              <a:gd name="T28" fmla="*/ 196 w 386"/>
              <a:gd name="T29" fmla="*/ 347 h 649"/>
              <a:gd name="T30" fmla="*/ 141 w 386"/>
              <a:gd name="T31" fmla="*/ 367 h 649"/>
              <a:gd name="T32" fmla="*/ 133 w 386"/>
              <a:gd name="T33" fmla="*/ 379 h 649"/>
              <a:gd name="T34" fmla="*/ 94 w 386"/>
              <a:gd name="T35" fmla="*/ 394 h 649"/>
              <a:gd name="T36" fmla="*/ 50 w 386"/>
              <a:gd name="T37" fmla="*/ 386 h 649"/>
              <a:gd name="T38" fmla="*/ 50 w 386"/>
              <a:gd name="T39" fmla="*/ 406 h 649"/>
              <a:gd name="T40" fmla="*/ 33 w 386"/>
              <a:gd name="T41" fmla="*/ 433 h 649"/>
              <a:gd name="T42" fmla="*/ 42 w 386"/>
              <a:gd name="T43" fmla="*/ 484 h 649"/>
              <a:gd name="T44" fmla="*/ 45 w 386"/>
              <a:gd name="T45" fmla="*/ 511 h 649"/>
              <a:gd name="T46" fmla="*/ 0 w 386"/>
              <a:gd name="T47" fmla="*/ 520 h 649"/>
              <a:gd name="T48" fmla="*/ 3 w 386"/>
              <a:gd name="T49" fmla="*/ 567 h 649"/>
              <a:gd name="T50" fmla="*/ 23 w 386"/>
              <a:gd name="T51" fmla="*/ 586 h 649"/>
              <a:gd name="T52" fmla="*/ 86 w 386"/>
              <a:gd name="T53" fmla="*/ 579 h 649"/>
              <a:gd name="T54" fmla="*/ 100 w 386"/>
              <a:gd name="T55" fmla="*/ 598 h 649"/>
              <a:gd name="T56" fmla="*/ 171 w 386"/>
              <a:gd name="T57" fmla="*/ 621 h 649"/>
              <a:gd name="T58" fmla="*/ 251 w 386"/>
              <a:gd name="T59" fmla="*/ 633 h 649"/>
              <a:gd name="T60" fmla="*/ 293 w 386"/>
              <a:gd name="T61" fmla="*/ 640 h 649"/>
              <a:gd name="T62" fmla="*/ 283 w 386"/>
              <a:gd name="T63" fmla="*/ 606 h 649"/>
              <a:gd name="T64" fmla="*/ 317 w 386"/>
              <a:gd name="T65" fmla="*/ 570 h 649"/>
              <a:gd name="T66" fmla="*/ 309 w 386"/>
              <a:gd name="T67" fmla="*/ 555 h 649"/>
              <a:gd name="T68" fmla="*/ 275 w 386"/>
              <a:gd name="T69" fmla="*/ 531 h 649"/>
              <a:gd name="T70" fmla="*/ 342 w 386"/>
              <a:gd name="T71" fmla="*/ 523 h 649"/>
              <a:gd name="T72" fmla="*/ 364 w 386"/>
              <a:gd name="T73" fmla="*/ 531 h 649"/>
              <a:gd name="T74" fmla="*/ 385 w 386"/>
              <a:gd name="T75" fmla="*/ 496 h 649"/>
              <a:gd name="T76" fmla="*/ 330 w 386"/>
              <a:gd name="T77" fmla="*/ 410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6" h="649">
                <a:moveTo>
                  <a:pt x="330" y="410"/>
                </a:moveTo>
                <a:lnTo>
                  <a:pt x="317" y="386"/>
                </a:lnTo>
                <a:lnTo>
                  <a:pt x="334" y="328"/>
                </a:lnTo>
                <a:lnTo>
                  <a:pt x="309" y="219"/>
                </a:lnTo>
                <a:lnTo>
                  <a:pt x="330" y="188"/>
                </a:lnTo>
                <a:lnTo>
                  <a:pt x="334" y="164"/>
                </a:lnTo>
                <a:lnTo>
                  <a:pt x="314" y="117"/>
                </a:lnTo>
                <a:lnTo>
                  <a:pt x="334" y="86"/>
                </a:lnTo>
                <a:lnTo>
                  <a:pt x="338" y="54"/>
                </a:lnTo>
                <a:lnTo>
                  <a:pt x="350" y="35"/>
                </a:lnTo>
                <a:lnTo>
                  <a:pt x="346" y="8"/>
                </a:lnTo>
                <a:lnTo>
                  <a:pt x="338" y="0"/>
                </a:lnTo>
                <a:lnTo>
                  <a:pt x="322" y="15"/>
                </a:lnTo>
                <a:lnTo>
                  <a:pt x="279" y="20"/>
                </a:lnTo>
                <a:lnTo>
                  <a:pt x="259" y="47"/>
                </a:lnTo>
                <a:lnTo>
                  <a:pt x="259" y="66"/>
                </a:lnTo>
                <a:lnTo>
                  <a:pt x="254" y="78"/>
                </a:lnTo>
                <a:lnTo>
                  <a:pt x="238" y="82"/>
                </a:lnTo>
                <a:lnTo>
                  <a:pt x="171" y="171"/>
                </a:lnTo>
                <a:lnTo>
                  <a:pt x="163" y="164"/>
                </a:lnTo>
                <a:lnTo>
                  <a:pt x="146" y="161"/>
                </a:lnTo>
                <a:lnTo>
                  <a:pt x="108" y="164"/>
                </a:lnTo>
                <a:lnTo>
                  <a:pt x="94" y="180"/>
                </a:lnTo>
                <a:lnTo>
                  <a:pt x="91" y="215"/>
                </a:lnTo>
                <a:lnTo>
                  <a:pt x="100" y="227"/>
                </a:lnTo>
                <a:lnTo>
                  <a:pt x="163" y="257"/>
                </a:lnTo>
                <a:lnTo>
                  <a:pt x="196" y="277"/>
                </a:lnTo>
                <a:lnTo>
                  <a:pt x="204" y="296"/>
                </a:lnTo>
                <a:lnTo>
                  <a:pt x="183" y="320"/>
                </a:lnTo>
                <a:lnTo>
                  <a:pt x="196" y="347"/>
                </a:lnTo>
                <a:lnTo>
                  <a:pt x="188" y="364"/>
                </a:lnTo>
                <a:lnTo>
                  <a:pt x="141" y="367"/>
                </a:lnTo>
                <a:lnTo>
                  <a:pt x="133" y="371"/>
                </a:lnTo>
                <a:lnTo>
                  <a:pt x="133" y="379"/>
                </a:lnTo>
                <a:lnTo>
                  <a:pt x="133" y="391"/>
                </a:lnTo>
                <a:lnTo>
                  <a:pt x="94" y="394"/>
                </a:lnTo>
                <a:lnTo>
                  <a:pt x="78" y="386"/>
                </a:lnTo>
                <a:lnTo>
                  <a:pt x="50" y="386"/>
                </a:lnTo>
                <a:lnTo>
                  <a:pt x="45" y="391"/>
                </a:lnTo>
                <a:lnTo>
                  <a:pt x="50" y="406"/>
                </a:lnTo>
                <a:lnTo>
                  <a:pt x="37" y="418"/>
                </a:lnTo>
                <a:lnTo>
                  <a:pt x="33" y="433"/>
                </a:lnTo>
                <a:lnTo>
                  <a:pt x="58" y="453"/>
                </a:lnTo>
                <a:lnTo>
                  <a:pt x="42" y="484"/>
                </a:lnTo>
                <a:lnTo>
                  <a:pt x="50" y="504"/>
                </a:lnTo>
                <a:lnTo>
                  <a:pt x="45" y="511"/>
                </a:lnTo>
                <a:lnTo>
                  <a:pt x="20" y="511"/>
                </a:lnTo>
                <a:lnTo>
                  <a:pt x="0" y="520"/>
                </a:lnTo>
                <a:lnTo>
                  <a:pt x="15" y="539"/>
                </a:lnTo>
                <a:lnTo>
                  <a:pt x="3" y="567"/>
                </a:lnTo>
                <a:lnTo>
                  <a:pt x="20" y="570"/>
                </a:lnTo>
                <a:lnTo>
                  <a:pt x="23" y="586"/>
                </a:lnTo>
                <a:lnTo>
                  <a:pt x="37" y="589"/>
                </a:lnTo>
                <a:lnTo>
                  <a:pt x="86" y="579"/>
                </a:lnTo>
                <a:lnTo>
                  <a:pt x="100" y="582"/>
                </a:lnTo>
                <a:lnTo>
                  <a:pt x="100" y="598"/>
                </a:lnTo>
                <a:lnTo>
                  <a:pt x="125" y="601"/>
                </a:lnTo>
                <a:lnTo>
                  <a:pt x="171" y="621"/>
                </a:lnTo>
                <a:lnTo>
                  <a:pt x="196" y="613"/>
                </a:lnTo>
                <a:lnTo>
                  <a:pt x="251" y="633"/>
                </a:lnTo>
                <a:lnTo>
                  <a:pt x="262" y="648"/>
                </a:lnTo>
                <a:lnTo>
                  <a:pt x="293" y="640"/>
                </a:lnTo>
                <a:lnTo>
                  <a:pt x="287" y="613"/>
                </a:lnTo>
                <a:lnTo>
                  <a:pt x="283" y="606"/>
                </a:lnTo>
                <a:lnTo>
                  <a:pt x="287" y="582"/>
                </a:lnTo>
                <a:lnTo>
                  <a:pt x="317" y="570"/>
                </a:lnTo>
                <a:lnTo>
                  <a:pt x="325" y="559"/>
                </a:lnTo>
                <a:lnTo>
                  <a:pt x="309" y="555"/>
                </a:lnTo>
                <a:lnTo>
                  <a:pt x="293" y="550"/>
                </a:lnTo>
                <a:lnTo>
                  <a:pt x="275" y="531"/>
                </a:lnTo>
                <a:lnTo>
                  <a:pt x="283" y="523"/>
                </a:lnTo>
                <a:lnTo>
                  <a:pt x="342" y="523"/>
                </a:lnTo>
                <a:lnTo>
                  <a:pt x="356" y="523"/>
                </a:lnTo>
                <a:lnTo>
                  <a:pt x="364" y="531"/>
                </a:lnTo>
                <a:lnTo>
                  <a:pt x="385" y="516"/>
                </a:lnTo>
                <a:lnTo>
                  <a:pt x="385" y="496"/>
                </a:lnTo>
                <a:lnTo>
                  <a:pt x="330" y="418"/>
                </a:lnTo>
                <a:lnTo>
                  <a:pt x="330" y="410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6" name="未知"/>
          <p:cNvSpPr>
            <a:spLocks/>
          </p:cNvSpPr>
          <p:nvPr/>
        </p:nvSpPr>
        <p:spPr bwMode="auto">
          <a:xfrm>
            <a:off x="5048204" y="2792194"/>
            <a:ext cx="588963" cy="1008062"/>
          </a:xfrm>
          <a:custGeom>
            <a:avLst/>
            <a:gdLst>
              <a:gd name="T0" fmla="*/ 317 w 386"/>
              <a:gd name="T1" fmla="*/ 386 h 649"/>
              <a:gd name="T2" fmla="*/ 309 w 386"/>
              <a:gd name="T3" fmla="*/ 219 h 649"/>
              <a:gd name="T4" fmla="*/ 334 w 386"/>
              <a:gd name="T5" fmla="*/ 164 h 649"/>
              <a:gd name="T6" fmla="*/ 334 w 386"/>
              <a:gd name="T7" fmla="*/ 86 h 649"/>
              <a:gd name="T8" fmla="*/ 350 w 386"/>
              <a:gd name="T9" fmla="*/ 35 h 649"/>
              <a:gd name="T10" fmla="*/ 338 w 386"/>
              <a:gd name="T11" fmla="*/ 0 h 649"/>
              <a:gd name="T12" fmla="*/ 279 w 386"/>
              <a:gd name="T13" fmla="*/ 20 h 649"/>
              <a:gd name="T14" fmla="*/ 259 w 386"/>
              <a:gd name="T15" fmla="*/ 66 h 649"/>
              <a:gd name="T16" fmla="*/ 238 w 386"/>
              <a:gd name="T17" fmla="*/ 82 h 649"/>
              <a:gd name="T18" fmla="*/ 163 w 386"/>
              <a:gd name="T19" fmla="*/ 164 h 649"/>
              <a:gd name="T20" fmla="*/ 108 w 386"/>
              <a:gd name="T21" fmla="*/ 164 h 649"/>
              <a:gd name="T22" fmla="*/ 91 w 386"/>
              <a:gd name="T23" fmla="*/ 215 h 649"/>
              <a:gd name="T24" fmla="*/ 163 w 386"/>
              <a:gd name="T25" fmla="*/ 257 h 649"/>
              <a:gd name="T26" fmla="*/ 204 w 386"/>
              <a:gd name="T27" fmla="*/ 296 h 649"/>
              <a:gd name="T28" fmla="*/ 196 w 386"/>
              <a:gd name="T29" fmla="*/ 347 h 649"/>
              <a:gd name="T30" fmla="*/ 141 w 386"/>
              <a:gd name="T31" fmla="*/ 367 h 649"/>
              <a:gd name="T32" fmla="*/ 133 w 386"/>
              <a:gd name="T33" fmla="*/ 379 h 649"/>
              <a:gd name="T34" fmla="*/ 94 w 386"/>
              <a:gd name="T35" fmla="*/ 394 h 649"/>
              <a:gd name="T36" fmla="*/ 50 w 386"/>
              <a:gd name="T37" fmla="*/ 386 h 649"/>
              <a:gd name="T38" fmla="*/ 50 w 386"/>
              <a:gd name="T39" fmla="*/ 406 h 649"/>
              <a:gd name="T40" fmla="*/ 33 w 386"/>
              <a:gd name="T41" fmla="*/ 433 h 649"/>
              <a:gd name="T42" fmla="*/ 42 w 386"/>
              <a:gd name="T43" fmla="*/ 484 h 649"/>
              <a:gd name="T44" fmla="*/ 45 w 386"/>
              <a:gd name="T45" fmla="*/ 511 h 649"/>
              <a:gd name="T46" fmla="*/ 0 w 386"/>
              <a:gd name="T47" fmla="*/ 520 h 649"/>
              <a:gd name="T48" fmla="*/ 3 w 386"/>
              <a:gd name="T49" fmla="*/ 567 h 649"/>
              <a:gd name="T50" fmla="*/ 23 w 386"/>
              <a:gd name="T51" fmla="*/ 586 h 649"/>
              <a:gd name="T52" fmla="*/ 86 w 386"/>
              <a:gd name="T53" fmla="*/ 579 h 649"/>
              <a:gd name="T54" fmla="*/ 100 w 386"/>
              <a:gd name="T55" fmla="*/ 598 h 649"/>
              <a:gd name="T56" fmla="*/ 171 w 386"/>
              <a:gd name="T57" fmla="*/ 621 h 649"/>
              <a:gd name="T58" fmla="*/ 251 w 386"/>
              <a:gd name="T59" fmla="*/ 633 h 649"/>
              <a:gd name="T60" fmla="*/ 293 w 386"/>
              <a:gd name="T61" fmla="*/ 640 h 649"/>
              <a:gd name="T62" fmla="*/ 283 w 386"/>
              <a:gd name="T63" fmla="*/ 606 h 649"/>
              <a:gd name="T64" fmla="*/ 317 w 386"/>
              <a:gd name="T65" fmla="*/ 570 h 649"/>
              <a:gd name="T66" fmla="*/ 309 w 386"/>
              <a:gd name="T67" fmla="*/ 555 h 649"/>
              <a:gd name="T68" fmla="*/ 275 w 386"/>
              <a:gd name="T69" fmla="*/ 531 h 649"/>
              <a:gd name="T70" fmla="*/ 342 w 386"/>
              <a:gd name="T71" fmla="*/ 523 h 649"/>
              <a:gd name="T72" fmla="*/ 364 w 386"/>
              <a:gd name="T73" fmla="*/ 531 h 649"/>
              <a:gd name="T74" fmla="*/ 385 w 386"/>
              <a:gd name="T75" fmla="*/ 496 h 649"/>
              <a:gd name="T76" fmla="*/ 330 w 386"/>
              <a:gd name="T77" fmla="*/ 410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6" h="649">
                <a:moveTo>
                  <a:pt x="330" y="410"/>
                </a:moveTo>
                <a:lnTo>
                  <a:pt x="317" y="386"/>
                </a:lnTo>
                <a:lnTo>
                  <a:pt x="334" y="328"/>
                </a:lnTo>
                <a:lnTo>
                  <a:pt x="309" y="219"/>
                </a:lnTo>
                <a:lnTo>
                  <a:pt x="330" y="188"/>
                </a:lnTo>
                <a:lnTo>
                  <a:pt x="334" y="164"/>
                </a:lnTo>
                <a:lnTo>
                  <a:pt x="314" y="117"/>
                </a:lnTo>
                <a:lnTo>
                  <a:pt x="334" y="86"/>
                </a:lnTo>
                <a:lnTo>
                  <a:pt x="338" y="54"/>
                </a:lnTo>
                <a:lnTo>
                  <a:pt x="350" y="35"/>
                </a:lnTo>
                <a:lnTo>
                  <a:pt x="346" y="8"/>
                </a:lnTo>
                <a:lnTo>
                  <a:pt x="338" y="0"/>
                </a:lnTo>
                <a:lnTo>
                  <a:pt x="322" y="15"/>
                </a:lnTo>
                <a:lnTo>
                  <a:pt x="279" y="20"/>
                </a:lnTo>
                <a:lnTo>
                  <a:pt x="259" y="47"/>
                </a:lnTo>
                <a:lnTo>
                  <a:pt x="259" y="66"/>
                </a:lnTo>
                <a:lnTo>
                  <a:pt x="254" y="78"/>
                </a:lnTo>
                <a:lnTo>
                  <a:pt x="238" y="82"/>
                </a:lnTo>
                <a:lnTo>
                  <a:pt x="171" y="171"/>
                </a:lnTo>
                <a:lnTo>
                  <a:pt x="163" y="164"/>
                </a:lnTo>
                <a:lnTo>
                  <a:pt x="146" y="161"/>
                </a:lnTo>
                <a:lnTo>
                  <a:pt x="108" y="164"/>
                </a:lnTo>
                <a:lnTo>
                  <a:pt x="94" y="180"/>
                </a:lnTo>
                <a:lnTo>
                  <a:pt x="91" y="215"/>
                </a:lnTo>
                <a:lnTo>
                  <a:pt x="100" y="227"/>
                </a:lnTo>
                <a:lnTo>
                  <a:pt x="163" y="257"/>
                </a:lnTo>
                <a:lnTo>
                  <a:pt x="196" y="277"/>
                </a:lnTo>
                <a:lnTo>
                  <a:pt x="204" y="296"/>
                </a:lnTo>
                <a:lnTo>
                  <a:pt x="183" y="320"/>
                </a:lnTo>
                <a:lnTo>
                  <a:pt x="196" y="347"/>
                </a:lnTo>
                <a:lnTo>
                  <a:pt x="188" y="364"/>
                </a:lnTo>
                <a:lnTo>
                  <a:pt x="141" y="367"/>
                </a:lnTo>
                <a:lnTo>
                  <a:pt x="133" y="371"/>
                </a:lnTo>
                <a:lnTo>
                  <a:pt x="133" y="379"/>
                </a:lnTo>
                <a:lnTo>
                  <a:pt x="133" y="391"/>
                </a:lnTo>
                <a:lnTo>
                  <a:pt x="94" y="394"/>
                </a:lnTo>
                <a:lnTo>
                  <a:pt x="78" y="386"/>
                </a:lnTo>
                <a:lnTo>
                  <a:pt x="50" y="386"/>
                </a:lnTo>
                <a:lnTo>
                  <a:pt x="45" y="391"/>
                </a:lnTo>
                <a:lnTo>
                  <a:pt x="50" y="406"/>
                </a:lnTo>
                <a:lnTo>
                  <a:pt x="37" y="418"/>
                </a:lnTo>
                <a:lnTo>
                  <a:pt x="33" y="433"/>
                </a:lnTo>
                <a:lnTo>
                  <a:pt x="58" y="453"/>
                </a:lnTo>
                <a:lnTo>
                  <a:pt x="42" y="484"/>
                </a:lnTo>
                <a:lnTo>
                  <a:pt x="50" y="504"/>
                </a:lnTo>
                <a:lnTo>
                  <a:pt x="45" y="511"/>
                </a:lnTo>
                <a:lnTo>
                  <a:pt x="20" y="511"/>
                </a:lnTo>
                <a:lnTo>
                  <a:pt x="0" y="520"/>
                </a:lnTo>
                <a:lnTo>
                  <a:pt x="15" y="539"/>
                </a:lnTo>
                <a:lnTo>
                  <a:pt x="3" y="567"/>
                </a:lnTo>
                <a:lnTo>
                  <a:pt x="20" y="570"/>
                </a:lnTo>
                <a:lnTo>
                  <a:pt x="23" y="586"/>
                </a:lnTo>
                <a:lnTo>
                  <a:pt x="37" y="589"/>
                </a:lnTo>
                <a:lnTo>
                  <a:pt x="86" y="579"/>
                </a:lnTo>
                <a:lnTo>
                  <a:pt x="100" y="582"/>
                </a:lnTo>
                <a:lnTo>
                  <a:pt x="100" y="598"/>
                </a:lnTo>
                <a:lnTo>
                  <a:pt x="125" y="601"/>
                </a:lnTo>
                <a:lnTo>
                  <a:pt x="171" y="621"/>
                </a:lnTo>
                <a:lnTo>
                  <a:pt x="196" y="613"/>
                </a:lnTo>
                <a:lnTo>
                  <a:pt x="251" y="633"/>
                </a:lnTo>
                <a:lnTo>
                  <a:pt x="262" y="648"/>
                </a:lnTo>
                <a:lnTo>
                  <a:pt x="293" y="640"/>
                </a:lnTo>
                <a:lnTo>
                  <a:pt x="287" y="613"/>
                </a:lnTo>
                <a:lnTo>
                  <a:pt x="283" y="606"/>
                </a:lnTo>
                <a:lnTo>
                  <a:pt x="287" y="582"/>
                </a:lnTo>
                <a:lnTo>
                  <a:pt x="317" y="570"/>
                </a:lnTo>
                <a:lnTo>
                  <a:pt x="325" y="559"/>
                </a:lnTo>
                <a:lnTo>
                  <a:pt x="309" y="555"/>
                </a:lnTo>
                <a:lnTo>
                  <a:pt x="293" y="550"/>
                </a:lnTo>
                <a:lnTo>
                  <a:pt x="275" y="531"/>
                </a:lnTo>
                <a:lnTo>
                  <a:pt x="283" y="523"/>
                </a:lnTo>
                <a:lnTo>
                  <a:pt x="342" y="523"/>
                </a:lnTo>
                <a:lnTo>
                  <a:pt x="356" y="523"/>
                </a:lnTo>
                <a:lnTo>
                  <a:pt x="364" y="531"/>
                </a:lnTo>
                <a:lnTo>
                  <a:pt x="385" y="516"/>
                </a:lnTo>
                <a:lnTo>
                  <a:pt x="385" y="496"/>
                </a:lnTo>
                <a:lnTo>
                  <a:pt x="330" y="418"/>
                </a:lnTo>
                <a:lnTo>
                  <a:pt x="330" y="410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7" name="未知"/>
          <p:cNvSpPr>
            <a:spLocks/>
          </p:cNvSpPr>
          <p:nvPr/>
        </p:nvSpPr>
        <p:spPr bwMode="auto">
          <a:xfrm>
            <a:off x="5549853" y="3174782"/>
            <a:ext cx="706438" cy="608013"/>
          </a:xfrm>
          <a:custGeom>
            <a:avLst/>
            <a:gdLst>
              <a:gd name="T0" fmla="*/ 54 w 462"/>
              <a:gd name="T1" fmla="*/ 269 h 392"/>
              <a:gd name="T2" fmla="*/ 117 w 462"/>
              <a:gd name="T3" fmla="*/ 324 h 392"/>
              <a:gd name="T4" fmla="*/ 172 w 462"/>
              <a:gd name="T5" fmla="*/ 336 h 392"/>
              <a:gd name="T6" fmla="*/ 221 w 462"/>
              <a:gd name="T7" fmla="*/ 328 h 392"/>
              <a:gd name="T8" fmla="*/ 239 w 462"/>
              <a:gd name="T9" fmla="*/ 336 h 392"/>
              <a:gd name="T10" fmla="*/ 256 w 462"/>
              <a:gd name="T11" fmla="*/ 328 h 392"/>
              <a:gd name="T12" fmla="*/ 267 w 462"/>
              <a:gd name="T13" fmla="*/ 340 h 392"/>
              <a:gd name="T14" fmla="*/ 276 w 462"/>
              <a:gd name="T15" fmla="*/ 360 h 392"/>
              <a:gd name="T16" fmla="*/ 301 w 462"/>
              <a:gd name="T17" fmla="*/ 371 h 392"/>
              <a:gd name="T18" fmla="*/ 330 w 462"/>
              <a:gd name="T19" fmla="*/ 371 h 392"/>
              <a:gd name="T20" fmla="*/ 355 w 462"/>
              <a:gd name="T21" fmla="*/ 391 h 392"/>
              <a:gd name="T22" fmla="*/ 377 w 462"/>
              <a:gd name="T23" fmla="*/ 379 h 392"/>
              <a:gd name="T24" fmla="*/ 393 w 462"/>
              <a:gd name="T25" fmla="*/ 391 h 392"/>
              <a:gd name="T26" fmla="*/ 406 w 462"/>
              <a:gd name="T27" fmla="*/ 363 h 392"/>
              <a:gd name="T28" fmla="*/ 426 w 462"/>
              <a:gd name="T29" fmla="*/ 355 h 392"/>
              <a:gd name="T30" fmla="*/ 432 w 462"/>
              <a:gd name="T31" fmla="*/ 332 h 392"/>
              <a:gd name="T32" fmla="*/ 423 w 462"/>
              <a:gd name="T33" fmla="*/ 297 h 392"/>
              <a:gd name="T34" fmla="*/ 418 w 462"/>
              <a:gd name="T35" fmla="*/ 293 h 392"/>
              <a:gd name="T36" fmla="*/ 402 w 462"/>
              <a:gd name="T37" fmla="*/ 313 h 392"/>
              <a:gd name="T38" fmla="*/ 369 w 462"/>
              <a:gd name="T39" fmla="*/ 289 h 392"/>
              <a:gd name="T40" fmla="*/ 347 w 462"/>
              <a:gd name="T41" fmla="*/ 262 h 392"/>
              <a:gd name="T42" fmla="*/ 369 w 462"/>
              <a:gd name="T43" fmla="*/ 245 h 392"/>
              <a:gd name="T44" fmla="*/ 377 w 462"/>
              <a:gd name="T45" fmla="*/ 218 h 392"/>
              <a:gd name="T46" fmla="*/ 390 w 462"/>
              <a:gd name="T47" fmla="*/ 211 h 392"/>
              <a:gd name="T48" fmla="*/ 390 w 462"/>
              <a:gd name="T49" fmla="*/ 176 h 392"/>
              <a:gd name="T50" fmla="*/ 398 w 462"/>
              <a:gd name="T51" fmla="*/ 167 h 392"/>
              <a:gd name="T52" fmla="*/ 414 w 462"/>
              <a:gd name="T53" fmla="*/ 179 h 392"/>
              <a:gd name="T54" fmla="*/ 426 w 462"/>
              <a:gd name="T55" fmla="*/ 196 h 392"/>
              <a:gd name="T56" fmla="*/ 452 w 462"/>
              <a:gd name="T57" fmla="*/ 179 h 392"/>
              <a:gd name="T58" fmla="*/ 461 w 462"/>
              <a:gd name="T59" fmla="*/ 172 h 392"/>
              <a:gd name="T60" fmla="*/ 456 w 462"/>
              <a:gd name="T61" fmla="*/ 152 h 392"/>
              <a:gd name="T62" fmla="*/ 426 w 462"/>
              <a:gd name="T63" fmla="*/ 137 h 392"/>
              <a:gd name="T64" fmla="*/ 423 w 462"/>
              <a:gd name="T65" fmla="*/ 121 h 392"/>
              <a:gd name="T66" fmla="*/ 372 w 462"/>
              <a:gd name="T67" fmla="*/ 125 h 392"/>
              <a:gd name="T68" fmla="*/ 339 w 462"/>
              <a:gd name="T69" fmla="*/ 101 h 392"/>
              <a:gd name="T70" fmla="*/ 327 w 462"/>
              <a:gd name="T71" fmla="*/ 98 h 392"/>
              <a:gd name="T72" fmla="*/ 327 w 462"/>
              <a:gd name="T73" fmla="*/ 78 h 392"/>
              <a:gd name="T74" fmla="*/ 398 w 462"/>
              <a:gd name="T75" fmla="*/ 8 h 392"/>
              <a:gd name="T76" fmla="*/ 369 w 462"/>
              <a:gd name="T77" fmla="*/ 11 h 392"/>
              <a:gd name="T78" fmla="*/ 355 w 462"/>
              <a:gd name="T79" fmla="*/ 23 h 392"/>
              <a:gd name="T80" fmla="*/ 347 w 462"/>
              <a:gd name="T81" fmla="*/ 15 h 392"/>
              <a:gd name="T82" fmla="*/ 347 w 462"/>
              <a:gd name="T83" fmla="*/ 3 h 392"/>
              <a:gd name="T84" fmla="*/ 335 w 462"/>
              <a:gd name="T85" fmla="*/ 0 h 392"/>
              <a:gd name="T86" fmla="*/ 306 w 462"/>
              <a:gd name="T87" fmla="*/ 11 h 392"/>
              <a:gd name="T88" fmla="*/ 221 w 462"/>
              <a:gd name="T89" fmla="*/ 0 h 392"/>
              <a:gd name="T90" fmla="*/ 217 w 462"/>
              <a:gd name="T91" fmla="*/ 62 h 392"/>
              <a:gd name="T92" fmla="*/ 180 w 462"/>
              <a:gd name="T93" fmla="*/ 89 h 392"/>
              <a:gd name="T94" fmla="*/ 130 w 462"/>
              <a:gd name="T95" fmla="*/ 101 h 392"/>
              <a:gd name="T96" fmla="*/ 54 w 462"/>
              <a:gd name="T97" fmla="*/ 148 h 392"/>
              <a:gd name="T98" fmla="*/ 0 w 462"/>
              <a:gd name="T99" fmla="*/ 164 h 392"/>
              <a:gd name="T100" fmla="*/ 0 w 462"/>
              <a:gd name="T101" fmla="*/ 172 h 392"/>
              <a:gd name="T102" fmla="*/ 54 w 462"/>
              <a:gd name="T103" fmla="*/ 250 h 392"/>
              <a:gd name="T104" fmla="*/ 54 w 462"/>
              <a:gd name="T105" fmla="*/ 2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392">
                <a:moveTo>
                  <a:pt x="54" y="269"/>
                </a:moveTo>
                <a:lnTo>
                  <a:pt x="117" y="324"/>
                </a:lnTo>
                <a:lnTo>
                  <a:pt x="172" y="336"/>
                </a:lnTo>
                <a:lnTo>
                  <a:pt x="221" y="328"/>
                </a:lnTo>
                <a:lnTo>
                  <a:pt x="239" y="336"/>
                </a:lnTo>
                <a:lnTo>
                  <a:pt x="256" y="328"/>
                </a:lnTo>
                <a:lnTo>
                  <a:pt x="267" y="340"/>
                </a:lnTo>
                <a:lnTo>
                  <a:pt x="276" y="360"/>
                </a:lnTo>
                <a:lnTo>
                  <a:pt x="301" y="371"/>
                </a:lnTo>
                <a:lnTo>
                  <a:pt x="330" y="371"/>
                </a:lnTo>
                <a:lnTo>
                  <a:pt x="355" y="391"/>
                </a:lnTo>
                <a:lnTo>
                  <a:pt x="377" y="379"/>
                </a:lnTo>
                <a:lnTo>
                  <a:pt x="393" y="391"/>
                </a:lnTo>
                <a:lnTo>
                  <a:pt x="406" y="363"/>
                </a:lnTo>
                <a:lnTo>
                  <a:pt x="426" y="355"/>
                </a:lnTo>
                <a:lnTo>
                  <a:pt x="432" y="332"/>
                </a:lnTo>
                <a:lnTo>
                  <a:pt x="423" y="297"/>
                </a:lnTo>
                <a:lnTo>
                  <a:pt x="418" y="293"/>
                </a:lnTo>
                <a:lnTo>
                  <a:pt x="402" y="313"/>
                </a:lnTo>
                <a:lnTo>
                  <a:pt x="369" y="289"/>
                </a:lnTo>
                <a:lnTo>
                  <a:pt x="347" y="262"/>
                </a:lnTo>
                <a:lnTo>
                  <a:pt x="369" y="245"/>
                </a:lnTo>
                <a:lnTo>
                  <a:pt x="377" y="218"/>
                </a:lnTo>
                <a:lnTo>
                  <a:pt x="390" y="211"/>
                </a:lnTo>
                <a:lnTo>
                  <a:pt x="390" y="176"/>
                </a:lnTo>
                <a:lnTo>
                  <a:pt x="398" y="167"/>
                </a:lnTo>
                <a:lnTo>
                  <a:pt x="414" y="179"/>
                </a:lnTo>
                <a:lnTo>
                  <a:pt x="426" y="196"/>
                </a:lnTo>
                <a:lnTo>
                  <a:pt x="452" y="179"/>
                </a:lnTo>
                <a:lnTo>
                  <a:pt x="461" y="172"/>
                </a:lnTo>
                <a:lnTo>
                  <a:pt x="456" y="152"/>
                </a:lnTo>
                <a:lnTo>
                  <a:pt x="426" y="137"/>
                </a:lnTo>
                <a:lnTo>
                  <a:pt x="423" y="121"/>
                </a:lnTo>
                <a:lnTo>
                  <a:pt x="372" y="125"/>
                </a:lnTo>
                <a:lnTo>
                  <a:pt x="339" y="101"/>
                </a:lnTo>
                <a:lnTo>
                  <a:pt x="327" y="98"/>
                </a:lnTo>
                <a:lnTo>
                  <a:pt x="327" y="78"/>
                </a:lnTo>
                <a:lnTo>
                  <a:pt x="398" y="8"/>
                </a:lnTo>
                <a:lnTo>
                  <a:pt x="369" y="11"/>
                </a:lnTo>
                <a:lnTo>
                  <a:pt x="355" y="23"/>
                </a:lnTo>
                <a:lnTo>
                  <a:pt x="347" y="15"/>
                </a:lnTo>
                <a:lnTo>
                  <a:pt x="347" y="3"/>
                </a:lnTo>
                <a:lnTo>
                  <a:pt x="335" y="0"/>
                </a:lnTo>
                <a:lnTo>
                  <a:pt x="306" y="11"/>
                </a:lnTo>
                <a:lnTo>
                  <a:pt x="221" y="0"/>
                </a:lnTo>
                <a:lnTo>
                  <a:pt x="217" y="62"/>
                </a:lnTo>
                <a:lnTo>
                  <a:pt x="180" y="89"/>
                </a:lnTo>
                <a:lnTo>
                  <a:pt x="130" y="101"/>
                </a:lnTo>
                <a:lnTo>
                  <a:pt x="54" y="148"/>
                </a:lnTo>
                <a:lnTo>
                  <a:pt x="0" y="164"/>
                </a:lnTo>
                <a:lnTo>
                  <a:pt x="0" y="172"/>
                </a:lnTo>
                <a:lnTo>
                  <a:pt x="54" y="250"/>
                </a:lnTo>
                <a:lnTo>
                  <a:pt x="54" y="269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8" name="未知"/>
          <p:cNvSpPr>
            <a:spLocks/>
          </p:cNvSpPr>
          <p:nvPr/>
        </p:nvSpPr>
        <p:spPr bwMode="auto">
          <a:xfrm>
            <a:off x="5549853" y="3174782"/>
            <a:ext cx="706438" cy="608013"/>
          </a:xfrm>
          <a:custGeom>
            <a:avLst/>
            <a:gdLst>
              <a:gd name="T0" fmla="*/ 54 w 462"/>
              <a:gd name="T1" fmla="*/ 269 h 392"/>
              <a:gd name="T2" fmla="*/ 117 w 462"/>
              <a:gd name="T3" fmla="*/ 324 h 392"/>
              <a:gd name="T4" fmla="*/ 172 w 462"/>
              <a:gd name="T5" fmla="*/ 336 h 392"/>
              <a:gd name="T6" fmla="*/ 221 w 462"/>
              <a:gd name="T7" fmla="*/ 328 h 392"/>
              <a:gd name="T8" fmla="*/ 239 w 462"/>
              <a:gd name="T9" fmla="*/ 336 h 392"/>
              <a:gd name="T10" fmla="*/ 256 w 462"/>
              <a:gd name="T11" fmla="*/ 328 h 392"/>
              <a:gd name="T12" fmla="*/ 267 w 462"/>
              <a:gd name="T13" fmla="*/ 340 h 392"/>
              <a:gd name="T14" fmla="*/ 276 w 462"/>
              <a:gd name="T15" fmla="*/ 360 h 392"/>
              <a:gd name="T16" fmla="*/ 301 w 462"/>
              <a:gd name="T17" fmla="*/ 371 h 392"/>
              <a:gd name="T18" fmla="*/ 330 w 462"/>
              <a:gd name="T19" fmla="*/ 371 h 392"/>
              <a:gd name="T20" fmla="*/ 355 w 462"/>
              <a:gd name="T21" fmla="*/ 391 h 392"/>
              <a:gd name="T22" fmla="*/ 377 w 462"/>
              <a:gd name="T23" fmla="*/ 379 h 392"/>
              <a:gd name="T24" fmla="*/ 393 w 462"/>
              <a:gd name="T25" fmla="*/ 391 h 392"/>
              <a:gd name="T26" fmla="*/ 406 w 462"/>
              <a:gd name="T27" fmla="*/ 363 h 392"/>
              <a:gd name="T28" fmla="*/ 426 w 462"/>
              <a:gd name="T29" fmla="*/ 355 h 392"/>
              <a:gd name="T30" fmla="*/ 432 w 462"/>
              <a:gd name="T31" fmla="*/ 332 h 392"/>
              <a:gd name="T32" fmla="*/ 423 w 462"/>
              <a:gd name="T33" fmla="*/ 297 h 392"/>
              <a:gd name="T34" fmla="*/ 418 w 462"/>
              <a:gd name="T35" fmla="*/ 293 h 392"/>
              <a:gd name="T36" fmla="*/ 402 w 462"/>
              <a:gd name="T37" fmla="*/ 313 h 392"/>
              <a:gd name="T38" fmla="*/ 369 w 462"/>
              <a:gd name="T39" fmla="*/ 289 h 392"/>
              <a:gd name="T40" fmla="*/ 347 w 462"/>
              <a:gd name="T41" fmla="*/ 262 h 392"/>
              <a:gd name="T42" fmla="*/ 369 w 462"/>
              <a:gd name="T43" fmla="*/ 245 h 392"/>
              <a:gd name="T44" fmla="*/ 377 w 462"/>
              <a:gd name="T45" fmla="*/ 218 h 392"/>
              <a:gd name="T46" fmla="*/ 390 w 462"/>
              <a:gd name="T47" fmla="*/ 211 h 392"/>
              <a:gd name="T48" fmla="*/ 390 w 462"/>
              <a:gd name="T49" fmla="*/ 176 h 392"/>
              <a:gd name="T50" fmla="*/ 398 w 462"/>
              <a:gd name="T51" fmla="*/ 167 h 392"/>
              <a:gd name="T52" fmla="*/ 414 w 462"/>
              <a:gd name="T53" fmla="*/ 179 h 392"/>
              <a:gd name="T54" fmla="*/ 426 w 462"/>
              <a:gd name="T55" fmla="*/ 196 h 392"/>
              <a:gd name="T56" fmla="*/ 452 w 462"/>
              <a:gd name="T57" fmla="*/ 179 h 392"/>
              <a:gd name="T58" fmla="*/ 461 w 462"/>
              <a:gd name="T59" fmla="*/ 172 h 392"/>
              <a:gd name="T60" fmla="*/ 456 w 462"/>
              <a:gd name="T61" fmla="*/ 152 h 392"/>
              <a:gd name="T62" fmla="*/ 426 w 462"/>
              <a:gd name="T63" fmla="*/ 137 h 392"/>
              <a:gd name="T64" fmla="*/ 423 w 462"/>
              <a:gd name="T65" fmla="*/ 121 h 392"/>
              <a:gd name="T66" fmla="*/ 372 w 462"/>
              <a:gd name="T67" fmla="*/ 125 h 392"/>
              <a:gd name="T68" fmla="*/ 339 w 462"/>
              <a:gd name="T69" fmla="*/ 101 h 392"/>
              <a:gd name="T70" fmla="*/ 327 w 462"/>
              <a:gd name="T71" fmla="*/ 98 h 392"/>
              <a:gd name="T72" fmla="*/ 327 w 462"/>
              <a:gd name="T73" fmla="*/ 78 h 392"/>
              <a:gd name="T74" fmla="*/ 398 w 462"/>
              <a:gd name="T75" fmla="*/ 8 h 392"/>
              <a:gd name="T76" fmla="*/ 369 w 462"/>
              <a:gd name="T77" fmla="*/ 11 h 392"/>
              <a:gd name="T78" fmla="*/ 355 w 462"/>
              <a:gd name="T79" fmla="*/ 23 h 392"/>
              <a:gd name="T80" fmla="*/ 347 w 462"/>
              <a:gd name="T81" fmla="*/ 15 h 392"/>
              <a:gd name="T82" fmla="*/ 347 w 462"/>
              <a:gd name="T83" fmla="*/ 3 h 392"/>
              <a:gd name="T84" fmla="*/ 335 w 462"/>
              <a:gd name="T85" fmla="*/ 0 h 392"/>
              <a:gd name="T86" fmla="*/ 306 w 462"/>
              <a:gd name="T87" fmla="*/ 11 h 392"/>
              <a:gd name="T88" fmla="*/ 221 w 462"/>
              <a:gd name="T89" fmla="*/ 0 h 392"/>
              <a:gd name="T90" fmla="*/ 217 w 462"/>
              <a:gd name="T91" fmla="*/ 62 h 392"/>
              <a:gd name="T92" fmla="*/ 180 w 462"/>
              <a:gd name="T93" fmla="*/ 89 h 392"/>
              <a:gd name="T94" fmla="*/ 130 w 462"/>
              <a:gd name="T95" fmla="*/ 101 h 392"/>
              <a:gd name="T96" fmla="*/ 54 w 462"/>
              <a:gd name="T97" fmla="*/ 148 h 392"/>
              <a:gd name="T98" fmla="*/ 0 w 462"/>
              <a:gd name="T99" fmla="*/ 164 h 392"/>
              <a:gd name="T100" fmla="*/ 0 w 462"/>
              <a:gd name="T101" fmla="*/ 172 h 392"/>
              <a:gd name="T102" fmla="*/ 54 w 462"/>
              <a:gd name="T103" fmla="*/ 250 h 392"/>
              <a:gd name="T104" fmla="*/ 54 w 462"/>
              <a:gd name="T105" fmla="*/ 2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392">
                <a:moveTo>
                  <a:pt x="54" y="269"/>
                </a:moveTo>
                <a:lnTo>
                  <a:pt x="117" y="324"/>
                </a:lnTo>
                <a:lnTo>
                  <a:pt x="172" y="336"/>
                </a:lnTo>
                <a:lnTo>
                  <a:pt x="221" y="328"/>
                </a:lnTo>
                <a:lnTo>
                  <a:pt x="239" y="336"/>
                </a:lnTo>
                <a:lnTo>
                  <a:pt x="256" y="328"/>
                </a:lnTo>
                <a:lnTo>
                  <a:pt x="267" y="340"/>
                </a:lnTo>
                <a:lnTo>
                  <a:pt x="276" y="360"/>
                </a:lnTo>
                <a:lnTo>
                  <a:pt x="301" y="371"/>
                </a:lnTo>
                <a:lnTo>
                  <a:pt x="330" y="371"/>
                </a:lnTo>
                <a:lnTo>
                  <a:pt x="355" y="391"/>
                </a:lnTo>
                <a:lnTo>
                  <a:pt x="377" y="379"/>
                </a:lnTo>
                <a:lnTo>
                  <a:pt x="393" y="391"/>
                </a:lnTo>
                <a:lnTo>
                  <a:pt x="406" y="363"/>
                </a:lnTo>
                <a:lnTo>
                  <a:pt x="426" y="355"/>
                </a:lnTo>
                <a:lnTo>
                  <a:pt x="432" y="332"/>
                </a:lnTo>
                <a:lnTo>
                  <a:pt x="423" y="297"/>
                </a:lnTo>
                <a:lnTo>
                  <a:pt x="418" y="293"/>
                </a:lnTo>
                <a:lnTo>
                  <a:pt x="402" y="313"/>
                </a:lnTo>
                <a:lnTo>
                  <a:pt x="369" y="289"/>
                </a:lnTo>
                <a:lnTo>
                  <a:pt x="347" y="262"/>
                </a:lnTo>
                <a:lnTo>
                  <a:pt x="369" y="245"/>
                </a:lnTo>
                <a:lnTo>
                  <a:pt x="377" y="218"/>
                </a:lnTo>
                <a:lnTo>
                  <a:pt x="390" y="211"/>
                </a:lnTo>
                <a:lnTo>
                  <a:pt x="390" y="176"/>
                </a:lnTo>
                <a:lnTo>
                  <a:pt x="398" y="167"/>
                </a:lnTo>
                <a:lnTo>
                  <a:pt x="414" y="179"/>
                </a:lnTo>
                <a:lnTo>
                  <a:pt x="426" y="196"/>
                </a:lnTo>
                <a:lnTo>
                  <a:pt x="452" y="179"/>
                </a:lnTo>
                <a:lnTo>
                  <a:pt x="461" y="172"/>
                </a:lnTo>
                <a:lnTo>
                  <a:pt x="456" y="152"/>
                </a:lnTo>
                <a:lnTo>
                  <a:pt x="426" y="137"/>
                </a:lnTo>
                <a:lnTo>
                  <a:pt x="423" y="121"/>
                </a:lnTo>
                <a:lnTo>
                  <a:pt x="372" y="125"/>
                </a:lnTo>
                <a:lnTo>
                  <a:pt x="339" y="101"/>
                </a:lnTo>
                <a:lnTo>
                  <a:pt x="327" y="98"/>
                </a:lnTo>
                <a:lnTo>
                  <a:pt x="327" y="78"/>
                </a:lnTo>
                <a:lnTo>
                  <a:pt x="398" y="8"/>
                </a:lnTo>
                <a:lnTo>
                  <a:pt x="369" y="11"/>
                </a:lnTo>
                <a:lnTo>
                  <a:pt x="355" y="23"/>
                </a:lnTo>
                <a:lnTo>
                  <a:pt x="347" y="15"/>
                </a:lnTo>
                <a:lnTo>
                  <a:pt x="347" y="3"/>
                </a:lnTo>
                <a:lnTo>
                  <a:pt x="335" y="0"/>
                </a:lnTo>
                <a:lnTo>
                  <a:pt x="306" y="11"/>
                </a:lnTo>
                <a:lnTo>
                  <a:pt x="221" y="0"/>
                </a:lnTo>
                <a:lnTo>
                  <a:pt x="217" y="62"/>
                </a:lnTo>
                <a:lnTo>
                  <a:pt x="180" y="89"/>
                </a:lnTo>
                <a:lnTo>
                  <a:pt x="130" y="101"/>
                </a:lnTo>
                <a:lnTo>
                  <a:pt x="54" y="148"/>
                </a:lnTo>
                <a:lnTo>
                  <a:pt x="0" y="164"/>
                </a:lnTo>
                <a:lnTo>
                  <a:pt x="0" y="172"/>
                </a:lnTo>
                <a:lnTo>
                  <a:pt x="54" y="250"/>
                </a:lnTo>
                <a:lnTo>
                  <a:pt x="54" y="269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9" name="未知"/>
          <p:cNvSpPr>
            <a:spLocks/>
          </p:cNvSpPr>
          <p:nvPr/>
        </p:nvSpPr>
        <p:spPr bwMode="auto">
          <a:xfrm>
            <a:off x="5519692" y="2633445"/>
            <a:ext cx="409575" cy="795337"/>
          </a:xfrm>
          <a:custGeom>
            <a:avLst/>
            <a:gdLst>
              <a:gd name="T0" fmla="*/ 20 w 268"/>
              <a:gd name="T1" fmla="*/ 515 h 516"/>
              <a:gd name="T2" fmla="*/ 75 w 268"/>
              <a:gd name="T3" fmla="*/ 499 h 516"/>
              <a:gd name="T4" fmla="*/ 150 w 268"/>
              <a:gd name="T5" fmla="*/ 452 h 516"/>
              <a:gd name="T6" fmla="*/ 200 w 268"/>
              <a:gd name="T7" fmla="*/ 440 h 516"/>
              <a:gd name="T8" fmla="*/ 238 w 268"/>
              <a:gd name="T9" fmla="*/ 413 h 516"/>
              <a:gd name="T10" fmla="*/ 243 w 268"/>
              <a:gd name="T11" fmla="*/ 351 h 516"/>
              <a:gd name="T12" fmla="*/ 224 w 268"/>
              <a:gd name="T13" fmla="*/ 332 h 516"/>
              <a:gd name="T14" fmla="*/ 229 w 268"/>
              <a:gd name="T15" fmla="*/ 312 h 516"/>
              <a:gd name="T16" fmla="*/ 243 w 268"/>
              <a:gd name="T17" fmla="*/ 293 h 516"/>
              <a:gd name="T18" fmla="*/ 246 w 268"/>
              <a:gd name="T19" fmla="*/ 269 h 516"/>
              <a:gd name="T20" fmla="*/ 259 w 268"/>
              <a:gd name="T21" fmla="*/ 249 h 516"/>
              <a:gd name="T22" fmla="*/ 238 w 268"/>
              <a:gd name="T23" fmla="*/ 210 h 516"/>
              <a:gd name="T24" fmla="*/ 213 w 268"/>
              <a:gd name="T25" fmla="*/ 183 h 516"/>
              <a:gd name="T26" fmla="*/ 224 w 268"/>
              <a:gd name="T27" fmla="*/ 132 h 516"/>
              <a:gd name="T28" fmla="*/ 263 w 268"/>
              <a:gd name="T29" fmla="*/ 113 h 516"/>
              <a:gd name="T30" fmla="*/ 267 w 268"/>
              <a:gd name="T31" fmla="*/ 81 h 516"/>
              <a:gd name="T32" fmla="*/ 255 w 268"/>
              <a:gd name="T33" fmla="*/ 54 h 516"/>
              <a:gd name="T34" fmla="*/ 255 w 268"/>
              <a:gd name="T35" fmla="*/ 20 h 516"/>
              <a:gd name="T36" fmla="*/ 229 w 268"/>
              <a:gd name="T37" fmla="*/ 0 h 516"/>
              <a:gd name="T38" fmla="*/ 180 w 268"/>
              <a:gd name="T39" fmla="*/ 23 h 516"/>
              <a:gd name="T40" fmla="*/ 172 w 268"/>
              <a:gd name="T41" fmla="*/ 15 h 516"/>
              <a:gd name="T42" fmla="*/ 141 w 268"/>
              <a:gd name="T43" fmla="*/ 35 h 516"/>
              <a:gd name="T44" fmla="*/ 120 w 268"/>
              <a:gd name="T45" fmla="*/ 35 h 516"/>
              <a:gd name="T46" fmla="*/ 75 w 268"/>
              <a:gd name="T47" fmla="*/ 93 h 516"/>
              <a:gd name="T48" fmla="*/ 62 w 268"/>
              <a:gd name="T49" fmla="*/ 93 h 516"/>
              <a:gd name="T50" fmla="*/ 37 w 268"/>
              <a:gd name="T51" fmla="*/ 113 h 516"/>
              <a:gd name="T52" fmla="*/ 42 w 268"/>
              <a:gd name="T53" fmla="*/ 140 h 516"/>
              <a:gd name="T54" fmla="*/ 28 w 268"/>
              <a:gd name="T55" fmla="*/ 159 h 516"/>
              <a:gd name="T56" fmla="*/ 25 w 268"/>
              <a:gd name="T57" fmla="*/ 191 h 516"/>
              <a:gd name="T58" fmla="*/ 4 w 268"/>
              <a:gd name="T59" fmla="*/ 222 h 516"/>
              <a:gd name="T60" fmla="*/ 25 w 268"/>
              <a:gd name="T61" fmla="*/ 269 h 516"/>
              <a:gd name="T62" fmla="*/ 20 w 268"/>
              <a:gd name="T63" fmla="*/ 293 h 516"/>
              <a:gd name="T64" fmla="*/ 0 w 268"/>
              <a:gd name="T65" fmla="*/ 324 h 516"/>
              <a:gd name="T66" fmla="*/ 25 w 268"/>
              <a:gd name="T67" fmla="*/ 433 h 516"/>
              <a:gd name="T68" fmla="*/ 7 w 268"/>
              <a:gd name="T69" fmla="*/ 491 h 516"/>
              <a:gd name="T70" fmla="*/ 20 w 268"/>
              <a:gd name="T71" fmla="*/ 515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68" h="516">
                <a:moveTo>
                  <a:pt x="20" y="515"/>
                </a:moveTo>
                <a:lnTo>
                  <a:pt x="75" y="499"/>
                </a:lnTo>
                <a:lnTo>
                  <a:pt x="150" y="452"/>
                </a:lnTo>
                <a:lnTo>
                  <a:pt x="200" y="440"/>
                </a:lnTo>
                <a:lnTo>
                  <a:pt x="238" y="413"/>
                </a:lnTo>
                <a:lnTo>
                  <a:pt x="243" y="351"/>
                </a:lnTo>
                <a:lnTo>
                  <a:pt x="224" y="332"/>
                </a:lnTo>
                <a:lnTo>
                  <a:pt x="229" y="312"/>
                </a:lnTo>
                <a:lnTo>
                  <a:pt x="243" y="293"/>
                </a:lnTo>
                <a:lnTo>
                  <a:pt x="246" y="269"/>
                </a:lnTo>
                <a:lnTo>
                  <a:pt x="259" y="249"/>
                </a:lnTo>
                <a:lnTo>
                  <a:pt x="238" y="210"/>
                </a:lnTo>
                <a:lnTo>
                  <a:pt x="213" y="183"/>
                </a:lnTo>
                <a:lnTo>
                  <a:pt x="224" y="132"/>
                </a:lnTo>
                <a:lnTo>
                  <a:pt x="263" y="113"/>
                </a:lnTo>
                <a:lnTo>
                  <a:pt x="267" y="81"/>
                </a:lnTo>
                <a:lnTo>
                  <a:pt x="255" y="54"/>
                </a:lnTo>
                <a:lnTo>
                  <a:pt x="255" y="20"/>
                </a:lnTo>
                <a:lnTo>
                  <a:pt x="229" y="0"/>
                </a:lnTo>
                <a:lnTo>
                  <a:pt x="180" y="23"/>
                </a:lnTo>
                <a:lnTo>
                  <a:pt x="172" y="15"/>
                </a:lnTo>
                <a:lnTo>
                  <a:pt x="141" y="35"/>
                </a:lnTo>
                <a:lnTo>
                  <a:pt x="120" y="35"/>
                </a:lnTo>
                <a:lnTo>
                  <a:pt x="75" y="93"/>
                </a:lnTo>
                <a:lnTo>
                  <a:pt x="62" y="93"/>
                </a:lnTo>
                <a:lnTo>
                  <a:pt x="37" y="113"/>
                </a:lnTo>
                <a:lnTo>
                  <a:pt x="42" y="140"/>
                </a:lnTo>
                <a:lnTo>
                  <a:pt x="28" y="159"/>
                </a:lnTo>
                <a:lnTo>
                  <a:pt x="25" y="191"/>
                </a:lnTo>
                <a:lnTo>
                  <a:pt x="4" y="222"/>
                </a:lnTo>
                <a:lnTo>
                  <a:pt x="25" y="269"/>
                </a:lnTo>
                <a:lnTo>
                  <a:pt x="20" y="293"/>
                </a:lnTo>
                <a:lnTo>
                  <a:pt x="0" y="324"/>
                </a:lnTo>
                <a:lnTo>
                  <a:pt x="25" y="433"/>
                </a:lnTo>
                <a:lnTo>
                  <a:pt x="7" y="491"/>
                </a:lnTo>
                <a:lnTo>
                  <a:pt x="20" y="515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0" name="未知"/>
          <p:cNvSpPr>
            <a:spLocks/>
          </p:cNvSpPr>
          <p:nvPr/>
        </p:nvSpPr>
        <p:spPr bwMode="auto">
          <a:xfrm>
            <a:off x="6053092" y="2871570"/>
            <a:ext cx="758825" cy="498475"/>
          </a:xfrm>
          <a:custGeom>
            <a:avLst/>
            <a:gdLst>
              <a:gd name="T0" fmla="*/ 108 w 498"/>
              <a:gd name="T1" fmla="*/ 312 h 321"/>
              <a:gd name="T2" fmla="*/ 113 w 498"/>
              <a:gd name="T3" fmla="*/ 293 h 321"/>
              <a:gd name="T4" fmla="*/ 129 w 498"/>
              <a:gd name="T5" fmla="*/ 284 h 321"/>
              <a:gd name="T6" fmla="*/ 162 w 498"/>
              <a:gd name="T7" fmla="*/ 312 h 321"/>
              <a:gd name="T8" fmla="*/ 174 w 498"/>
              <a:gd name="T9" fmla="*/ 312 h 321"/>
              <a:gd name="T10" fmla="*/ 204 w 498"/>
              <a:gd name="T11" fmla="*/ 308 h 321"/>
              <a:gd name="T12" fmla="*/ 221 w 498"/>
              <a:gd name="T13" fmla="*/ 296 h 321"/>
              <a:gd name="T14" fmla="*/ 245 w 498"/>
              <a:gd name="T15" fmla="*/ 316 h 321"/>
              <a:gd name="T16" fmla="*/ 254 w 498"/>
              <a:gd name="T17" fmla="*/ 296 h 321"/>
              <a:gd name="T18" fmla="*/ 259 w 498"/>
              <a:gd name="T19" fmla="*/ 289 h 321"/>
              <a:gd name="T20" fmla="*/ 279 w 498"/>
              <a:gd name="T21" fmla="*/ 277 h 321"/>
              <a:gd name="T22" fmla="*/ 284 w 498"/>
              <a:gd name="T23" fmla="*/ 254 h 321"/>
              <a:gd name="T24" fmla="*/ 305 w 498"/>
              <a:gd name="T25" fmla="*/ 249 h 321"/>
              <a:gd name="T26" fmla="*/ 358 w 498"/>
              <a:gd name="T27" fmla="*/ 164 h 321"/>
              <a:gd name="T28" fmla="*/ 350 w 498"/>
              <a:gd name="T29" fmla="*/ 149 h 321"/>
              <a:gd name="T30" fmla="*/ 358 w 498"/>
              <a:gd name="T31" fmla="*/ 137 h 321"/>
              <a:gd name="T32" fmla="*/ 371 w 498"/>
              <a:gd name="T33" fmla="*/ 140 h 321"/>
              <a:gd name="T34" fmla="*/ 388 w 498"/>
              <a:gd name="T35" fmla="*/ 132 h 321"/>
              <a:gd name="T36" fmla="*/ 401 w 498"/>
              <a:gd name="T37" fmla="*/ 113 h 321"/>
              <a:gd name="T38" fmla="*/ 446 w 498"/>
              <a:gd name="T39" fmla="*/ 74 h 321"/>
              <a:gd name="T40" fmla="*/ 481 w 498"/>
              <a:gd name="T41" fmla="*/ 62 h 321"/>
              <a:gd name="T42" fmla="*/ 497 w 498"/>
              <a:gd name="T43" fmla="*/ 47 h 321"/>
              <a:gd name="T44" fmla="*/ 493 w 498"/>
              <a:gd name="T45" fmla="*/ 15 h 321"/>
              <a:gd name="T46" fmla="*/ 473 w 498"/>
              <a:gd name="T47" fmla="*/ 12 h 321"/>
              <a:gd name="T48" fmla="*/ 418 w 498"/>
              <a:gd name="T49" fmla="*/ 20 h 321"/>
              <a:gd name="T50" fmla="*/ 379 w 498"/>
              <a:gd name="T51" fmla="*/ 0 h 321"/>
              <a:gd name="T52" fmla="*/ 355 w 498"/>
              <a:gd name="T53" fmla="*/ 3 h 321"/>
              <a:gd name="T54" fmla="*/ 300 w 498"/>
              <a:gd name="T55" fmla="*/ 74 h 321"/>
              <a:gd name="T56" fmla="*/ 284 w 498"/>
              <a:gd name="T57" fmla="*/ 81 h 321"/>
              <a:gd name="T58" fmla="*/ 245 w 498"/>
              <a:gd name="T59" fmla="*/ 66 h 321"/>
              <a:gd name="T60" fmla="*/ 245 w 498"/>
              <a:gd name="T61" fmla="*/ 51 h 321"/>
              <a:gd name="T62" fmla="*/ 237 w 498"/>
              <a:gd name="T63" fmla="*/ 20 h 321"/>
              <a:gd name="T64" fmla="*/ 217 w 498"/>
              <a:gd name="T65" fmla="*/ 8 h 321"/>
              <a:gd name="T66" fmla="*/ 183 w 498"/>
              <a:gd name="T67" fmla="*/ 15 h 321"/>
              <a:gd name="T68" fmla="*/ 166 w 498"/>
              <a:gd name="T69" fmla="*/ 3 h 321"/>
              <a:gd name="T70" fmla="*/ 133 w 498"/>
              <a:gd name="T71" fmla="*/ 39 h 321"/>
              <a:gd name="T72" fmla="*/ 103 w 498"/>
              <a:gd name="T73" fmla="*/ 47 h 321"/>
              <a:gd name="T74" fmla="*/ 58 w 498"/>
              <a:gd name="T75" fmla="*/ 86 h 321"/>
              <a:gd name="T76" fmla="*/ 12 w 498"/>
              <a:gd name="T77" fmla="*/ 168 h 321"/>
              <a:gd name="T78" fmla="*/ 23 w 498"/>
              <a:gd name="T79" fmla="*/ 188 h 321"/>
              <a:gd name="T80" fmla="*/ 20 w 498"/>
              <a:gd name="T81" fmla="*/ 199 h 321"/>
              <a:gd name="T82" fmla="*/ 20 w 498"/>
              <a:gd name="T83" fmla="*/ 210 h 321"/>
              <a:gd name="T84" fmla="*/ 28 w 498"/>
              <a:gd name="T85" fmla="*/ 218 h 321"/>
              <a:gd name="T86" fmla="*/ 42 w 498"/>
              <a:gd name="T87" fmla="*/ 206 h 321"/>
              <a:gd name="T88" fmla="*/ 70 w 498"/>
              <a:gd name="T89" fmla="*/ 203 h 321"/>
              <a:gd name="T90" fmla="*/ 0 w 498"/>
              <a:gd name="T91" fmla="*/ 273 h 321"/>
              <a:gd name="T92" fmla="*/ 0 w 498"/>
              <a:gd name="T93" fmla="*/ 293 h 321"/>
              <a:gd name="T94" fmla="*/ 12 w 498"/>
              <a:gd name="T95" fmla="*/ 296 h 321"/>
              <a:gd name="T96" fmla="*/ 45 w 498"/>
              <a:gd name="T97" fmla="*/ 320 h 321"/>
              <a:gd name="T98" fmla="*/ 95 w 498"/>
              <a:gd name="T99" fmla="*/ 316 h 321"/>
              <a:gd name="T100" fmla="*/ 108 w 498"/>
              <a:gd name="T101" fmla="*/ 31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98" h="321">
                <a:moveTo>
                  <a:pt x="108" y="312"/>
                </a:moveTo>
                <a:lnTo>
                  <a:pt x="113" y="293"/>
                </a:lnTo>
                <a:lnTo>
                  <a:pt x="129" y="284"/>
                </a:lnTo>
                <a:lnTo>
                  <a:pt x="162" y="312"/>
                </a:lnTo>
                <a:lnTo>
                  <a:pt x="174" y="312"/>
                </a:lnTo>
                <a:lnTo>
                  <a:pt x="204" y="308"/>
                </a:lnTo>
                <a:lnTo>
                  <a:pt x="221" y="296"/>
                </a:lnTo>
                <a:lnTo>
                  <a:pt x="245" y="316"/>
                </a:lnTo>
                <a:lnTo>
                  <a:pt x="254" y="296"/>
                </a:lnTo>
                <a:lnTo>
                  <a:pt x="259" y="289"/>
                </a:lnTo>
                <a:lnTo>
                  <a:pt x="279" y="277"/>
                </a:lnTo>
                <a:lnTo>
                  <a:pt x="284" y="254"/>
                </a:lnTo>
                <a:lnTo>
                  <a:pt x="305" y="249"/>
                </a:lnTo>
                <a:lnTo>
                  <a:pt x="358" y="164"/>
                </a:lnTo>
                <a:lnTo>
                  <a:pt x="350" y="149"/>
                </a:lnTo>
                <a:lnTo>
                  <a:pt x="358" y="137"/>
                </a:lnTo>
                <a:lnTo>
                  <a:pt x="371" y="140"/>
                </a:lnTo>
                <a:lnTo>
                  <a:pt x="388" y="132"/>
                </a:lnTo>
                <a:lnTo>
                  <a:pt x="401" y="113"/>
                </a:lnTo>
                <a:lnTo>
                  <a:pt x="446" y="74"/>
                </a:lnTo>
                <a:lnTo>
                  <a:pt x="481" y="62"/>
                </a:lnTo>
                <a:lnTo>
                  <a:pt x="497" y="47"/>
                </a:lnTo>
                <a:lnTo>
                  <a:pt x="493" y="15"/>
                </a:lnTo>
                <a:lnTo>
                  <a:pt x="473" y="12"/>
                </a:lnTo>
                <a:lnTo>
                  <a:pt x="418" y="20"/>
                </a:lnTo>
                <a:lnTo>
                  <a:pt x="379" y="0"/>
                </a:lnTo>
                <a:lnTo>
                  <a:pt x="355" y="3"/>
                </a:lnTo>
                <a:lnTo>
                  <a:pt x="300" y="74"/>
                </a:lnTo>
                <a:lnTo>
                  <a:pt x="284" y="81"/>
                </a:lnTo>
                <a:lnTo>
                  <a:pt x="245" y="66"/>
                </a:lnTo>
                <a:lnTo>
                  <a:pt x="245" y="51"/>
                </a:lnTo>
                <a:lnTo>
                  <a:pt x="237" y="20"/>
                </a:lnTo>
                <a:lnTo>
                  <a:pt x="217" y="8"/>
                </a:lnTo>
                <a:lnTo>
                  <a:pt x="183" y="15"/>
                </a:lnTo>
                <a:lnTo>
                  <a:pt x="166" y="3"/>
                </a:lnTo>
                <a:lnTo>
                  <a:pt x="133" y="39"/>
                </a:lnTo>
                <a:lnTo>
                  <a:pt x="103" y="47"/>
                </a:lnTo>
                <a:lnTo>
                  <a:pt x="58" y="86"/>
                </a:lnTo>
                <a:lnTo>
                  <a:pt x="12" y="168"/>
                </a:lnTo>
                <a:lnTo>
                  <a:pt x="23" y="188"/>
                </a:lnTo>
                <a:lnTo>
                  <a:pt x="20" y="199"/>
                </a:lnTo>
                <a:lnTo>
                  <a:pt x="20" y="210"/>
                </a:lnTo>
                <a:lnTo>
                  <a:pt x="28" y="218"/>
                </a:lnTo>
                <a:lnTo>
                  <a:pt x="42" y="206"/>
                </a:lnTo>
                <a:lnTo>
                  <a:pt x="70" y="203"/>
                </a:lnTo>
                <a:lnTo>
                  <a:pt x="0" y="273"/>
                </a:lnTo>
                <a:lnTo>
                  <a:pt x="0" y="293"/>
                </a:lnTo>
                <a:lnTo>
                  <a:pt x="12" y="296"/>
                </a:lnTo>
                <a:lnTo>
                  <a:pt x="45" y="320"/>
                </a:lnTo>
                <a:lnTo>
                  <a:pt x="95" y="316"/>
                </a:lnTo>
                <a:lnTo>
                  <a:pt x="108" y="312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1" name="未知"/>
          <p:cNvSpPr>
            <a:spLocks/>
          </p:cNvSpPr>
          <p:nvPr/>
        </p:nvSpPr>
        <p:spPr bwMode="auto">
          <a:xfrm>
            <a:off x="6053092" y="2871570"/>
            <a:ext cx="758825" cy="498475"/>
          </a:xfrm>
          <a:custGeom>
            <a:avLst/>
            <a:gdLst>
              <a:gd name="T0" fmla="*/ 108 w 498"/>
              <a:gd name="T1" fmla="*/ 312 h 321"/>
              <a:gd name="T2" fmla="*/ 113 w 498"/>
              <a:gd name="T3" fmla="*/ 293 h 321"/>
              <a:gd name="T4" fmla="*/ 129 w 498"/>
              <a:gd name="T5" fmla="*/ 284 h 321"/>
              <a:gd name="T6" fmla="*/ 162 w 498"/>
              <a:gd name="T7" fmla="*/ 312 h 321"/>
              <a:gd name="T8" fmla="*/ 174 w 498"/>
              <a:gd name="T9" fmla="*/ 312 h 321"/>
              <a:gd name="T10" fmla="*/ 204 w 498"/>
              <a:gd name="T11" fmla="*/ 308 h 321"/>
              <a:gd name="T12" fmla="*/ 221 w 498"/>
              <a:gd name="T13" fmla="*/ 296 h 321"/>
              <a:gd name="T14" fmla="*/ 245 w 498"/>
              <a:gd name="T15" fmla="*/ 316 h 321"/>
              <a:gd name="T16" fmla="*/ 254 w 498"/>
              <a:gd name="T17" fmla="*/ 296 h 321"/>
              <a:gd name="T18" fmla="*/ 259 w 498"/>
              <a:gd name="T19" fmla="*/ 289 h 321"/>
              <a:gd name="T20" fmla="*/ 279 w 498"/>
              <a:gd name="T21" fmla="*/ 277 h 321"/>
              <a:gd name="T22" fmla="*/ 284 w 498"/>
              <a:gd name="T23" fmla="*/ 254 h 321"/>
              <a:gd name="T24" fmla="*/ 305 w 498"/>
              <a:gd name="T25" fmla="*/ 249 h 321"/>
              <a:gd name="T26" fmla="*/ 358 w 498"/>
              <a:gd name="T27" fmla="*/ 164 h 321"/>
              <a:gd name="T28" fmla="*/ 350 w 498"/>
              <a:gd name="T29" fmla="*/ 149 h 321"/>
              <a:gd name="T30" fmla="*/ 358 w 498"/>
              <a:gd name="T31" fmla="*/ 137 h 321"/>
              <a:gd name="T32" fmla="*/ 371 w 498"/>
              <a:gd name="T33" fmla="*/ 140 h 321"/>
              <a:gd name="T34" fmla="*/ 388 w 498"/>
              <a:gd name="T35" fmla="*/ 132 h 321"/>
              <a:gd name="T36" fmla="*/ 401 w 498"/>
              <a:gd name="T37" fmla="*/ 113 h 321"/>
              <a:gd name="T38" fmla="*/ 446 w 498"/>
              <a:gd name="T39" fmla="*/ 74 h 321"/>
              <a:gd name="T40" fmla="*/ 481 w 498"/>
              <a:gd name="T41" fmla="*/ 62 h 321"/>
              <a:gd name="T42" fmla="*/ 497 w 498"/>
              <a:gd name="T43" fmla="*/ 47 h 321"/>
              <a:gd name="T44" fmla="*/ 493 w 498"/>
              <a:gd name="T45" fmla="*/ 15 h 321"/>
              <a:gd name="T46" fmla="*/ 473 w 498"/>
              <a:gd name="T47" fmla="*/ 12 h 321"/>
              <a:gd name="T48" fmla="*/ 418 w 498"/>
              <a:gd name="T49" fmla="*/ 20 h 321"/>
              <a:gd name="T50" fmla="*/ 379 w 498"/>
              <a:gd name="T51" fmla="*/ 0 h 321"/>
              <a:gd name="T52" fmla="*/ 355 w 498"/>
              <a:gd name="T53" fmla="*/ 3 h 321"/>
              <a:gd name="T54" fmla="*/ 300 w 498"/>
              <a:gd name="T55" fmla="*/ 74 h 321"/>
              <a:gd name="T56" fmla="*/ 284 w 498"/>
              <a:gd name="T57" fmla="*/ 81 h 321"/>
              <a:gd name="T58" fmla="*/ 245 w 498"/>
              <a:gd name="T59" fmla="*/ 66 h 321"/>
              <a:gd name="T60" fmla="*/ 245 w 498"/>
              <a:gd name="T61" fmla="*/ 51 h 321"/>
              <a:gd name="T62" fmla="*/ 237 w 498"/>
              <a:gd name="T63" fmla="*/ 20 h 321"/>
              <a:gd name="T64" fmla="*/ 217 w 498"/>
              <a:gd name="T65" fmla="*/ 8 h 321"/>
              <a:gd name="T66" fmla="*/ 183 w 498"/>
              <a:gd name="T67" fmla="*/ 15 h 321"/>
              <a:gd name="T68" fmla="*/ 166 w 498"/>
              <a:gd name="T69" fmla="*/ 3 h 321"/>
              <a:gd name="T70" fmla="*/ 133 w 498"/>
              <a:gd name="T71" fmla="*/ 39 h 321"/>
              <a:gd name="T72" fmla="*/ 103 w 498"/>
              <a:gd name="T73" fmla="*/ 47 h 321"/>
              <a:gd name="T74" fmla="*/ 58 w 498"/>
              <a:gd name="T75" fmla="*/ 86 h 321"/>
              <a:gd name="T76" fmla="*/ 12 w 498"/>
              <a:gd name="T77" fmla="*/ 168 h 321"/>
              <a:gd name="T78" fmla="*/ 23 w 498"/>
              <a:gd name="T79" fmla="*/ 188 h 321"/>
              <a:gd name="T80" fmla="*/ 20 w 498"/>
              <a:gd name="T81" fmla="*/ 199 h 321"/>
              <a:gd name="T82" fmla="*/ 20 w 498"/>
              <a:gd name="T83" fmla="*/ 210 h 321"/>
              <a:gd name="T84" fmla="*/ 28 w 498"/>
              <a:gd name="T85" fmla="*/ 218 h 321"/>
              <a:gd name="T86" fmla="*/ 42 w 498"/>
              <a:gd name="T87" fmla="*/ 206 h 321"/>
              <a:gd name="T88" fmla="*/ 70 w 498"/>
              <a:gd name="T89" fmla="*/ 203 h 321"/>
              <a:gd name="T90" fmla="*/ 0 w 498"/>
              <a:gd name="T91" fmla="*/ 273 h 321"/>
              <a:gd name="T92" fmla="*/ 0 w 498"/>
              <a:gd name="T93" fmla="*/ 293 h 321"/>
              <a:gd name="T94" fmla="*/ 12 w 498"/>
              <a:gd name="T95" fmla="*/ 296 h 321"/>
              <a:gd name="T96" fmla="*/ 45 w 498"/>
              <a:gd name="T97" fmla="*/ 320 h 321"/>
              <a:gd name="T98" fmla="*/ 95 w 498"/>
              <a:gd name="T99" fmla="*/ 316 h 321"/>
              <a:gd name="T100" fmla="*/ 108 w 498"/>
              <a:gd name="T101" fmla="*/ 31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98" h="321">
                <a:moveTo>
                  <a:pt x="108" y="312"/>
                </a:moveTo>
                <a:lnTo>
                  <a:pt x="113" y="293"/>
                </a:lnTo>
                <a:lnTo>
                  <a:pt x="129" y="284"/>
                </a:lnTo>
                <a:lnTo>
                  <a:pt x="162" y="312"/>
                </a:lnTo>
                <a:lnTo>
                  <a:pt x="174" y="312"/>
                </a:lnTo>
                <a:lnTo>
                  <a:pt x="204" y="308"/>
                </a:lnTo>
                <a:lnTo>
                  <a:pt x="221" y="296"/>
                </a:lnTo>
                <a:lnTo>
                  <a:pt x="245" y="316"/>
                </a:lnTo>
                <a:lnTo>
                  <a:pt x="254" y="296"/>
                </a:lnTo>
                <a:lnTo>
                  <a:pt x="259" y="289"/>
                </a:lnTo>
                <a:lnTo>
                  <a:pt x="279" y="277"/>
                </a:lnTo>
                <a:lnTo>
                  <a:pt x="284" y="254"/>
                </a:lnTo>
                <a:lnTo>
                  <a:pt x="305" y="249"/>
                </a:lnTo>
                <a:lnTo>
                  <a:pt x="358" y="164"/>
                </a:lnTo>
                <a:lnTo>
                  <a:pt x="350" y="149"/>
                </a:lnTo>
                <a:lnTo>
                  <a:pt x="358" y="137"/>
                </a:lnTo>
                <a:lnTo>
                  <a:pt x="371" y="140"/>
                </a:lnTo>
                <a:lnTo>
                  <a:pt x="388" y="132"/>
                </a:lnTo>
                <a:lnTo>
                  <a:pt x="401" y="113"/>
                </a:lnTo>
                <a:lnTo>
                  <a:pt x="446" y="74"/>
                </a:lnTo>
                <a:lnTo>
                  <a:pt x="481" y="62"/>
                </a:lnTo>
                <a:lnTo>
                  <a:pt x="497" y="47"/>
                </a:lnTo>
                <a:lnTo>
                  <a:pt x="493" y="15"/>
                </a:lnTo>
                <a:lnTo>
                  <a:pt x="473" y="12"/>
                </a:lnTo>
                <a:lnTo>
                  <a:pt x="418" y="20"/>
                </a:lnTo>
                <a:lnTo>
                  <a:pt x="379" y="0"/>
                </a:lnTo>
                <a:lnTo>
                  <a:pt x="355" y="3"/>
                </a:lnTo>
                <a:lnTo>
                  <a:pt x="300" y="74"/>
                </a:lnTo>
                <a:lnTo>
                  <a:pt x="284" y="81"/>
                </a:lnTo>
                <a:lnTo>
                  <a:pt x="245" y="66"/>
                </a:lnTo>
                <a:lnTo>
                  <a:pt x="245" y="51"/>
                </a:lnTo>
                <a:lnTo>
                  <a:pt x="237" y="20"/>
                </a:lnTo>
                <a:lnTo>
                  <a:pt x="217" y="8"/>
                </a:lnTo>
                <a:lnTo>
                  <a:pt x="183" y="15"/>
                </a:lnTo>
                <a:lnTo>
                  <a:pt x="166" y="3"/>
                </a:lnTo>
                <a:lnTo>
                  <a:pt x="133" y="39"/>
                </a:lnTo>
                <a:lnTo>
                  <a:pt x="103" y="47"/>
                </a:lnTo>
                <a:lnTo>
                  <a:pt x="58" y="86"/>
                </a:lnTo>
                <a:lnTo>
                  <a:pt x="12" y="168"/>
                </a:lnTo>
                <a:lnTo>
                  <a:pt x="23" y="188"/>
                </a:lnTo>
                <a:lnTo>
                  <a:pt x="20" y="199"/>
                </a:lnTo>
                <a:lnTo>
                  <a:pt x="20" y="210"/>
                </a:lnTo>
                <a:lnTo>
                  <a:pt x="28" y="218"/>
                </a:lnTo>
                <a:lnTo>
                  <a:pt x="42" y="206"/>
                </a:lnTo>
                <a:lnTo>
                  <a:pt x="70" y="203"/>
                </a:lnTo>
                <a:lnTo>
                  <a:pt x="0" y="273"/>
                </a:lnTo>
                <a:lnTo>
                  <a:pt x="0" y="293"/>
                </a:lnTo>
                <a:lnTo>
                  <a:pt x="12" y="296"/>
                </a:lnTo>
                <a:lnTo>
                  <a:pt x="45" y="320"/>
                </a:lnTo>
                <a:lnTo>
                  <a:pt x="95" y="316"/>
                </a:lnTo>
                <a:lnTo>
                  <a:pt x="108" y="312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2" name="未知"/>
          <p:cNvSpPr>
            <a:spLocks/>
          </p:cNvSpPr>
          <p:nvPr/>
        </p:nvSpPr>
        <p:spPr bwMode="auto">
          <a:xfrm>
            <a:off x="5827666" y="2325470"/>
            <a:ext cx="647700" cy="865187"/>
          </a:xfrm>
          <a:custGeom>
            <a:avLst/>
            <a:gdLst>
              <a:gd name="T0" fmla="*/ 168 w 421"/>
              <a:gd name="T1" fmla="*/ 540 h 559"/>
              <a:gd name="T2" fmla="*/ 201 w 421"/>
              <a:gd name="T3" fmla="*/ 437 h 559"/>
              <a:gd name="T4" fmla="*/ 278 w 421"/>
              <a:gd name="T5" fmla="*/ 391 h 559"/>
              <a:gd name="T6" fmla="*/ 298 w 421"/>
              <a:gd name="T7" fmla="*/ 347 h 559"/>
              <a:gd name="T8" fmla="*/ 264 w 421"/>
              <a:gd name="T9" fmla="*/ 332 h 559"/>
              <a:gd name="T10" fmla="*/ 223 w 421"/>
              <a:gd name="T11" fmla="*/ 313 h 559"/>
              <a:gd name="T12" fmla="*/ 201 w 421"/>
              <a:gd name="T13" fmla="*/ 257 h 559"/>
              <a:gd name="T14" fmla="*/ 164 w 421"/>
              <a:gd name="T15" fmla="*/ 262 h 559"/>
              <a:gd name="T16" fmla="*/ 122 w 421"/>
              <a:gd name="T17" fmla="*/ 254 h 559"/>
              <a:gd name="T18" fmla="*/ 152 w 421"/>
              <a:gd name="T19" fmla="*/ 199 h 559"/>
              <a:gd name="T20" fmla="*/ 185 w 421"/>
              <a:gd name="T21" fmla="*/ 140 h 559"/>
              <a:gd name="T22" fmla="*/ 243 w 421"/>
              <a:gd name="T23" fmla="*/ 164 h 559"/>
              <a:gd name="T24" fmla="*/ 264 w 421"/>
              <a:gd name="T25" fmla="*/ 203 h 559"/>
              <a:gd name="T26" fmla="*/ 268 w 421"/>
              <a:gd name="T27" fmla="*/ 234 h 559"/>
              <a:gd name="T28" fmla="*/ 303 w 421"/>
              <a:gd name="T29" fmla="*/ 269 h 559"/>
              <a:gd name="T30" fmla="*/ 382 w 421"/>
              <a:gd name="T31" fmla="*/ 250 h 559"/>
              <a:gd name="T32" fmla="*/ 420 w 421"/>
              <a:gd name="T33" fmla="*/ 183 h 559"/>
              <a:gd name="T34" fmla="*/ 374 w 421"/>
              <a:gd name="T35" fmla="*/ 152 h 559"/>
              <a:gd name="T36" fmla="*/ 353 w 421"/>
              <a:gd name="T37" fmla="*/ 98 h 559"/>
              <a:gd name="T38" fmla="*/ 278 w 421"/>
              <a:gd name="T39" fmla="*/ 62 h 559"/>
              <a:gd name="T40" fmla="*/ 235 w 421"/>
              <a:gd name="T41" fmla="*/ 0 h 559"/>
              <a:gd name="T42" fmla="*/ 185 w 421"/>
              <a:gd name="T43" fmla="*/ 35 h 559"/>
              <a:gd name="T44" fmla="*/ 185 w 421"/>
              <a:gd name="T45" fmla="*/ 62 h 559"/>
              <a:gd name="T46" fmla="*/ 135 w 421"/>
              <a:gd name="T47" fmla="*/ 78 h 559"/>
              <a:gd name="T48" fmla="*/ 109 w 421"/>
              <a:gd name="T49" fmla="*/ 86 h 559"/>
              <a:gd name="T50" fmla="*/ 62 w 421"/>
              <a:gd name="T51" fmla="*/ 98 h 559"/>
              <a:gd name="T52" fmla="*/ 51 w 421"/>
              <a:gd name="T53" fmla="*/ 62 h 559"/>
              <a:gd name="T54" fmla="*/ 9 w 421"/>
              <a:gd name="T55" fmla="*/ 113 h 559"/>
              <a:gd name="T56" fmla="*/ 25 w 421"/>
              <a:gd name="T57" fmla="*/ 195 h 559"/>
              <a:gd name="T58" fmla="*/ 51 w 421"/>
              <a:gd name="T59" fmla="*/ 250 h 559"/>
              <a:gd name="T60" fmla="*/ 59 w 421"/>
              <a:gd name="T61" fmla="*/ 308 h 559"/>
              <a:gd name="T62" fmla="*/ 9 w 421"/>
              <a:gd name="T63" fmla="*/ 379 h 559"/>
              <a:gd name="T64" fmla="*/ 54 w 421"/>
              <a:gd name="T65" fmla="*/ 445 h 559"/>
              <a:gd name="T66" fmla="*/ 38 w 421"/>
              <a:gd name="T67" fmla="*/ 489 h 559"/>
              <a:gd name="T68" fmla="*/ 20 w 421"/>
              <a:gd name="T69" fmla="*/ 528 h 559"/>
              <a:gd name="T70" fmla="*/ 122 w 421"/>
              <a:gd name="T71" fmla="*/ 558 h 559"/>
              <a:gd name="T72" fmla="*/ 164 w 421"/>
              <a:gd name="T73" fmla="*/ 55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1" h="559">
                <a:moveTo>
                  <a:pt x="164" y="550"/>
                </a:moveTo>
                <a:lnTo>
                  <a:pt x="168" y="540"/>
                </a:lnTo>
                <a:lnTo>
                  <a:pt x="156" y="520"/>
                </a:lnTo>
                <a:lnTo>
                  <a:pt x="201" y="437"/>
                </a:lnTo>
                <a:lnTo>
                  <a:pt x="248" y="398"/>
                </a:lnTo>
                <a:lnTo>
                  <a:pt x="278" y="391"/>
                </a:lnTo>
                <a:lnTo>
                  <a:pt x="311" y="355"/>
                </a:lnTo>
                <a:lnTo>
                  <a:pt x="298" y="347"/>
                </a:lnTo>
                <a:lnTo>
                  <a:pt x="286" y="320"/>
                </a:lnTo>
                <a:lnTo>
                  <a:pt x="264" y="332"/>
                </a:lnTo>
                <a:lnTo>
                  <a:pt x="223" y="320"/>
                </a:lnTo>
                <a:lnTo>
                  <a:pt x="223" y="313"/>
                </a:lnTo>
                <a:lnTo>
                  <a:pt x="223" y="250"/>
                </a:lnTo>
                <a:lnTo>
                  <a:pt x="201" y="257"/>
                </a:lnTo>
                <a:lnTo>
                  <a:pt x="188" y="269"/>
                </a:lnTo>
                <a:lnTo>
                  <a:pt x="164" y="262"/>
                </a:lnTo>
                <a:lnTo>
                  <a:pt x="125" y="269"/>
                </a:lnTo>
                <a:lnTo>
                  <a:pt x="122" y="254"/>
                </a:lnTo>
                <a:lnTo>
                  <a:pt x="125" y="227"/>
                </a:lnTo>
                <a:lnTo>
                  <a:pt x="152" y="199"/>
                </a:lnTo>
                <a:lnTo>
                  <a:pt x="160" y="164"/>
                </a:lnTo>
                <a:lnTo>
                  <a:pt x="185" y="140"/>
                </a:lnTo>
                <a:lnTo>
                  <a:pt x="231" y="164"/>
                </a:lnTo>
                <a:lnTo>
                  <a:pt x="243" y="164"/>
                </a:lnTo>
                <a:lnTo>
                  <a:pt x="251" y="195"/>
                </a:lnTo>
                <a:lnTo>
                  <a:pt x="264" y="203"/>
                </a:lnTo>
                <a:lnTo>
                  <a:pt x="273" y="223"/>
                </a:lnTo>
                <a:lnTo>
                  <a:pt x="268" y="234"/>
                </a:lnTo>
                <a:lnTo>
                  <a:pt x="298" y="254"/>
                </a:lnTo>
                <a:lnTo>
                  <a:pt x="303" y="269"/>
                </a:lnTo>
                <a:lnTo>
                  <a:pt x="323" y="277"/>
                </a:lnTo>
                <a:lnTo>
                  <a:pt x="382" y="250"/>
                </a:lnTo>
                <a:lnTo>
                  <a:pt x="382" y="230"/>
                </a:lnTo>
                <a:lnTo>
                  <a:pt x="420" y="183"/>
                </a:lnTo>
                <a:lnTo>
                  <a:pt x="395" y="152"/>
                </a:lnTo>
                <a:lnTo>
                  <a:pt x="374" y="152"/>
                </a:lnTo>
                <a:lnTo>
                  <a:pt x="341" y="129"/>
                </a:lnTo>
                <a:lnTo>
                  <a:pt x="353" y="98"/>
                </a:lnTo>
                <a:lnTo>
                  <a:pt x="303" y="93"/>
                </a:lnTo>
                <a:lnTo>
                  <a:pt x="278" y="62"/>
                </a:lnTo>
                <a:lnTo>
                  <a:pt x="282" y="42"/>
                </a:lnTo>
                <a:lnTo>
                  <a:pt x="235" y="0"/>
                </a:lnTo>
                <a:lnTo>
                  <a:pt x="210" y="12"/>
                </a:lnTo>
                <a:lnTo>
                  <a:pt x="185" y="35"/>
                </a:lnTo>
                <a:lnTo>
                  <a:pt x="193" y="51"/>
                </a:lnTo>
                <a:lnTo>
                  <a:pt x="185" y="62"/>
                </a:lnTo>
                <a:lnTo>
                  <a:pt x="152" y="62"/>
                </a:lnTo>
                <a:lnTo>
                  <a:pt x="135" y="78"/>
                </a:lnTo>
                <a:lnTo>
                  <a:pt x="122" y="71"/>
                </a:lnTo>
                <a:lnTo>
                  <a:pt x="109" y="86"/>
                </a:lnTo>
                <a:lnTo>
                  <a:pt x="75" y="110"/>
                </a:lnTo>
                <a:lnTo>
                  <a:pt x="62" y="98"/>
                </a:lnTo>
                <a:lnTo>
                  <a:pt x="62" y="66"/>
                </a:lnTo>
                <a:lnTo>
                  <a:pt x="51" y="62"/>
                </a:lnTo>
                <a:lnTo>
                  <a:pt x="30" y="71"/>
                </a:lnTo>
                <a:lnTo>
                  <a:pt x="9" y="113"/>
                </a:lnTo>
                <a:lnTo>
                  <a:pt x="0" y="156"/>
                </a:lnTo>
                <a:lnTo>
                  <a:pt x="25" y="195"/>
                </a:lnTo>
                <a:lnTo>
                  <a:pt x="51" y="215"/>
                </a:lnTo>
                <a:lnTo>
                  <a:pt x="51" y="250"/>
                </a:lnTo>
                <a:lnTo>
                  <a:pt x="62" y="277"/>
                </a:lnTo>
                <a:lnTo>
                  <a:pt x="59" y="308"/>
                </a:lnTo>
                <a:lnTo>
                  <a:pt x="20" y="328"/>
                </a:lnTo>
                <a:lnTo>
                  <a:pt x="9" y="379"/>
                </a:lnTo>
                <a:lnTo>
                  <a:pt x="34" y="406"/>
                </a:lnTo>
                <a:lnTo>
                  <a:pt x="54" y="445"/>
                </a:lnTo>
                <a:lnTo>
                  <a:pt x="42" y="465"/>
                </a:lnTo>
                <a:lnTo>
                  <a:pt x="38" y="489"/>
                </a:lnTo>
                <a:lnTo>
                  <a:pt x="25" y="508"/>
                </a:lnTo>
                <a:lnTo>
                  <a:pt x="20" y="528"/>
                </a:lnTo>
                <a:lnTo>
                  <a:pt x="38" y="547"/>
                </a:lnTo>
                <a:lnTo>
                  <a:pt x="122" y="558"/>
                </a:lnTo>
                <a:lnTo>
                  <a:pt x="152" y="547"/>
                </a:lnTo>
                <a:lnTo>
                  <a:pt x="164" y="550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3" name="未知"/>
          <p:cNvSpPr>
            <a:spLocks/>
          </p:cNvSpPr>
          <p:nvPr/>
        </p:nvSpPr>
        <p:spPr bwMode="auto">
          <a:xfrm>
            <a:off x="5837191" y="2328645"/>
            <a:ext cx="647700" cy="865187"/>
          </a:xfrm>
          <a:custGeom>
            <a:avLst/>
            <a:gdLst>
              <a:gd name="T0" fmla="*/ 168 w 421"/>
              <a:gd name="T1" fmla="*/ 540 h 559"/>
              <a:gd name="T2" fmla="*/ 201 w 421"/>
              <a:gd name="T3" fmla="*/ 437 h 559"/>
              <a:gd name="T4" fmla="*/ 278 w 421"/>
              <a:gd name="T5" fmla="*/ 391 h 559"/>
              <a:gd name="T6" fmla="*/ 298 w 421"/>
              <a:gd name="T7" fmla="*/ 347 h 559"/>
              <a:gd name="T8" fmla="*/ 264 w 421"/>
              <a:gd name="T9" fmla="*/ 332 h 559"/>
              <a:gd name="T10" fmla="*/ 223 w 421"/>
              <a:gd name="T11" fmla="*/ 313 h 559"/>
              <a:gd name="T12" fmla="*/ 201 w 421"/>
              <a:gd name="T13" fmla="*/ 257 h 559"/>
              <a:gd name="T14" fmla="*/ 164 w 421"/>
              <a:gd name="T15" fmla="*/ 262 h 559"/>
              <a:gd name="T16" fmla="*/ 122 w 421"/>
              <a:gd name="T17" fmla="*/ 254 h 559"/>
              <a:gd name="T18" fmla="*/ 152 w 421"/>
              <a:gd name="T19" fmla="*/ 199 h 559"/>
              <a:gd name="T20" fmla="*/ 185 w 421"/>
              <a:gd name="T21" fmla="*/ 140 h 559"/>
              <a:gd name="T22" fmla="*/ 243 w 421"/>
              <a:gd name="T23" fmla="*/ 164 h 559"/>
              <a:gd name="T24" fmla="*/ 264 w 421"/>
              <a:gd name="T25" fmla="*/ 203 h 559"/>
              <a:gd name="T26" fmla="*/ 268 w 421"/>
              <a:gd name="T27" fmla="*/ 234 h 559"/>
              <a:gd name="T28" fmla="*/ 303 w 421"/>
              <a:gd name="T29" fmla="*/ 269 h 559"/>
              <a:gd name="T30" fmla="*/ 382 w 421"/>
              <a:gd name="T31" fmla="*/ 250 h 559"/>
              <a:gd name="T32" fmla="*/ 420 w 421"/>
              <a:gd name="T33" fmla="*/ 183 h 559"/>
              <a:gd name="T34" fmla="*/ 374 w 421"/>
              <a:gd name="T35" fmla="*/ 152 h 559"/>
              <a:gd name="T36" fmla="*/ 353 w 421"/>
              <a:gd name="T37" fmla="*/ 98 h 559"/>
              <a:gd name="T38" fmla="*/ 278 w 421"/>
              <a:gd name="T39" fmla="*/ 62 h 559"/>
              <a:gd name="T40" fmla="*/ 235 w 421"/>
              <a:gd name="T41" fmla="*/ 0 h 559"/>
              <a:gd name="T42" fmla="*/ 185 w 421"/>
              <a:gd name="T43" fmla="*/ 35 h 559"/>
              <a:gd name="T44" fmla="*/ 185 w 421"/>
              <a:gd name="T45" fmla="*/ 62 h 559"/>
              <a:gd name="T46" fmla="*/ 135 w 421"/>
              <a:gd name="T47" fmla="*/ 78 h 559"/>
              <a:gd name="T48" fmla="*/ 109 w 421"/>
              <a:gd name="T49" fmla="*/ 86 h 559"/>
              <a:gd name="T50" fmla="*/ 62 w 421"/>
              <a:gd name="T51" fmla="*/ 98 h 559"/>
              <a:gd name="T52" fmla="*/ 51 w 421"/>
              <a:gd name="T53" fmla="*/ 62 h 559"/>
              <a:gd name="T54" fmla="*/ 9 w 421"/>
              <a:gd name="T55" fmla="*/ 113 h 559"/>
              <a:gd name="T56" fmla="*/ 25 w 421"/>
              <a:gd name="T57" fmla="*/ 195 h 559"/>
              <a:gd name="T58" fmla="*/ 51 w 421"/>
              <a:gd name="T59" fmla="*/ 250 h 559"/>
              <a:gd name="T60" fmla="*/ 59 w 421"/>
              <a:gd name="T61" fmla="*/ 308 h 559"/>
              <a:gd name="T62" fmla="*/ 9 w 421"/>
              <a:gd name="T63" fmla="*/ 379 h 559"/>
              <a:gd name="T64" fmla="*/ 54 w 421"/>
              <a:gd name="T65" fmla="*/ 445 h 559"/>
              <a:gd name="T66" fmla="*/ 38 w 421"/>
              <a:gd name="T67" fmla="*/ 489 h 559"/>
              <a:gd name="T68" fmla="*/ 20 w 421"/>
              <a:gd name="T69" fmla="*/ 528 h 559"/>
              <a:gd name="T70" fmla="*/ 122 w 421"/>
              <a:gd name="T71" fmla="*/ 558 h 559"/>
              <a:gd name="T72" fmla="*/ 164 w 421"/>
              <a:gd name="T73" fmla="*/ 55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1" h="559">
                <a:moveTo>
                  <a:pt x="164" y="550"/>
                </a:moveTo>
                <a:lnTo>
                  <a:pt x="168" y="540"/>
                </a:lnTo>
                <a:lnTo>
                  <a:pt x="156" y="520"/>
                </a:lnTo>
                <a:lnTo>
                  <a:pt x="201" y="437"/>
                </a:lnTo>
                <a:lnTo>
                  <a:pt x="248" y="398"/>
                </a:lnTo>
                <a:lnTo>
                  <a:pt x="278" y="391"/>
                </a:lnTo>
                <a:lnTo>
                  <a:pt x="311" y="355"/>
                </a:lnTo>
                <a:lnTo>
                  <a:pt x="298" y="347"/>
                </a:lnTo>
                <a:lnTo>
                  <a:pt x="286" y="320"/>
                </a:lnTo>
                <a:lnTo>
                  <a:pt x="264" y="332"/>
                </a:lnTo>
                <a:lnTo>
                  <a:pt x="223" y="320"/>
                </a:lnTo>
                <a:lnTo>
                  <a:pt x="223" y="313"/>
                </a:lnTo>
                <a:lnTo>
                  <a:pt x="223" y="250"/>
                </a:lnTo>
                <a:lnTo>
                  <a:pt x="201" y="257"/>
                </a:lnTo>
                <a:lnTo>
                  <a:pt x="188" y="269"/>
                </a:lnTo>
                <a:lnTo>
                  <a:pt x="164" y="262"/>
                </a:lnTo>
                <a:lnTo>
                  <a:pt x="125" y="269"/>
                </a:lnTo>
                <a:lnTo>
                  <a:pt x="122" y="254"/>
                </a:lnTo>
                <a:lnTo>
                  <a:pt x="125" y="227"/>
                </a:lnTo>
                <a:lnTo>
                  <a:pt x="152" y="199"/>
                </a:lnTo>
                <a:lnTo>
                  <a:pt x="160" y="164"/>
                </a:lnTo>
                <a:lnTo>
                  <a:pt x="185" y="140"/>
                </a:lnTo>
                <a:lnTo>
                  <a:pt x="231" y="164"/>
                </a:lnTo>
                <a:lnTo>
                  <a:pt x="243" y="164"/>
                </a:lnTo>
                <a:lnTo>
                  <a:pt x="251" y="195"/>
                </a:lnTo>
                <a:lnTo>
                  <a:pt x="264" y="203"/>
                </a:lnTo>
                <a:lnTo>
                  <a:pt x="273" y="223"/>
                </a:lnTo>
                <a:lnTo>
                  <a:pt x="268" y="234"/>
                </a:lnTo>
                <a:lnTo>
                  <a:pt x="298" y="254"/>
                </a:lnTo>
                <a:lnTo>
                  <a:pt x="303" y="269"/>
                </a:lnTo>
                <a:lnTo>
                  <a:pt x="323" y="277"/>
                </a:lnTo>
                <a:lnTo>
                  <a:pt x="382" y="250"/>
                </a:lnTo>
                <a:lnTo>
                  <a:pt x="382" y="230"/>
                </a:lnTo>
                <a:lnTo>
                  <a:pt x="420" y="183"/>
                </a:lnTo>
                <a:lnTo>
                  <a:pt x="395" y="152"/>
                </a:lnTo>
                <a:lnTo>
                  <a:pt x="374" y="152"/>
                </a:lnTo>
                <a:lnTo>
                  <a:pt x="341" y="129"/>
                </a:lnTo>
                <a:lnTo>
                  <a:pt x="353" y="98"/>
                </a:lnTo>
                <a:lnTo>
                  <a:pt x="303" y="93"/>
                </a:lnTo>
                <a:lnTo>
                  <a:pt x="278" y="62"/>
                </a:lnTo>
                <a:lnTo>
                  <a:pt x="282" y="42"/>
                </a:lnTo>
                <a:lnTo>
                  <a:pt x="235" y="0"/>
                </a:lnTo>
                <a:lnTo>
                  <a:pt x="210" y="12"/>
                </a:lnTo>
                <a:lnTo>
                  <a:pt x="185" y="35"/>
                </a:lnTo>
                <a:lnTo>
                  <a:pt x="193" y="51"/>
                </a:lnTo>
                <a:lnTo>
                  <a:pt x="185" y="62"/>
                </a:lnTo>
                <a:lnTo>
                  <a:pt x="152" y="62"/>
                </a:lnTo>
                <a:lnTo>
                  <a:pt x="135" y="78"/>
                </a:lnTo>
                <a:lnTo>
                  <a:pt x="122" y="71"/>
                </a:lnTo>
                <a:lnTo>
                  <a:pt x="109" y="86"/>
                </a:lnTo>
                <a:lnTo>
                  <a:pt x="75" y="110"/>
                </a:lnTo>
                <a:lnTo>
                  <a:pt x="62" y="98"/>
                </a:lnTo>
                <a:lnTo>
                  <a:pt x="62" y="66"/>
                </a:lnTo>
                <a:lnTo>
                  <a:pt x="51" y="62"/>
                </a:lnTo>
                <a:lnTo>
                  <a:pt x="30" y="71"/>
                </a:lnTo>
                <a:lnTo>
                  <a:pt x="9" y="113"/>
                </a:lnTo>
                <a:lnTo>
                  <a:pt x="0" y="156"/>
                </a:lnTo>
                <a:lnTo>
                  <a:pt x="25" y="195"/>
                </a:lnTo>
                <a:lnTo>
                  <a:pt x="51" y="215"/>
                </a:lnTo>
                <a:lnTo>
                  <a:pt x="51" y="250"/>
                </a:lnTo>
                <a:lnTo>
                  <a:pt x="62" y="277"/>
                </a:lnTo>
                <a:lnTo>
                  <a:pt x="59" y="308"/>
                </a:lnTo>
                <a:lnTo>
                  <a:pt x="20" y="328"/>
                </a:lnTo>
                <a:lnTo>
                  <a:pt x="9" y="379"/>
                </a:lnTo>
                <a:lnTo>
                  <a:pt x="34" y="406"/>
                </a:lnTo>
                <a:lnTo>
                  <a:pt x="54" y="445"/>
                </a:lnTo>
                <a:lnTo>
                  <a:pt x="42" y="465"/>
                </a:lnTo>
                <a:lnTo>
                  <a:pt x="38" y="489"/>
                </a:lnTo>
                <a:lnTo>
                  <a:pt x="25" y="508"/>
                </a:lnTo>
                <a:lnTo>
                  <a:pt x="20" y="528"/>
                </a:lnTo>
                <a:lnTo>
                  <a:pt x="38" y="547"/>
                </a:lnTo>
                <a:lnTo>
                  <a:pt x="122" y="558"/>
                </a:lnTo>
                <a:lnTo>
                  <a:pt x="152" y="547"/>
                </a:lnTo>
                <a:lnTo>
                  <a:pt x="164" y="550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4" name="未知"/>
          <p:cNvSpPr>
            <a:spLocks/>
          </p:cNvSpPr>
          <p:nvPr/>
        </p:nvSpPr>
        <p:spPr bwMode="auto">
          <a:xfrm>
            <a:off x="6016579" y="2542957"/>
            <a:ext cx="200025" cy="201613"/>
          </a:xfrm>
          <a:custGeom>
            <a:avLst/>
            <a:gdLst>
              <a:gd name="T0" fmla="*/ 100 w 130"/>
              <a:gd name="T1" fmla="*/ 110 h 131"/>
              <a:gd name="T2" fmla="*/ 95 w 130"/>
              <a:gd name="T3" fmla="*/ 95 h 131"/>
              <a:gd name="T4" fmla="*/ 91 w 130"/>
              <a:gd name="T5" fmla="*/ 79 h 131"/>
              <a:gd name="T6" fmla="*/ 125 w 130"/>
              <a:gd name="T7" fmla="*/ 68 h 131"/>
              <a:gd name="T8" fmla="*/ 129 w 130"/>
              <a:gd name="T9" fmla="*/ 56 h 131"/>
              <a:gd name="T10" fmla="*/ 121 w 130"/>
              <a:gd name="T11" fmla="*/ 24 h 131"/>
              <a:gd name="T12" fmla="*/ 108 w 130"/>
              <a:gd name="T13" fmla="*/ 24 h 131"/>
              <a:gd name="T14" fmla="*/ 62 w 130"/>
              <a:gd name="T15" fmla="*/ 0 h 131"/>
              <a:gd name="T16" fmla="*/ 37 w 130"/>
              <a:gd name="T17" fmla="*/ 24 h 131"/>
              <a:gd name="T18" fmla="*/ 28 w 130"/>
              <a:gd name="T19" fmla="*/ 59 h 131"/>
              <a:gd name="T20" fmla="*/ 3 w 130"/>
              <a:gd name="T21" fmla="*/ 87 h 131"/>
              <a:gd name="T22" fmla="*/ 0 w 130"/>
              <a:gd name="T23" fmla="*/ 115 h 131"/>
              <a:gd name="T24" fmla="*/ 3 w 130"/>
              <a:gd name="T25" fmla="*/ 130 h 131"/>
              <a:gd name="T26" fmla="*/ 42 w 130"/>
              <a:gd name="T27" fmla="*/ 122 h 131"/>
              <a:gd name="T28" fmla="*/ 66 w 130"/>
              <a:gd name="T29" fmla="*/ 130 h 131"/>
              <a:gd name="T30" fmla="*/ 78 w 130"/>
              <a:gd name="T31" fmla="*/ 118 h 131"/>
              <a:gd name="T32" fmla="*/ 100 w 130"/>
              <a:gd name="T33" fmla="*/ 11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" h="131">
                <a:moveTo>
                  <a:pt x="100" y="110"/>
                </a:moveTo>
                <a:lnTo>
                  <a:pt x="95" y="95"/>
                </a:lnTo>
                <a:lnTo>
                  <a:pt x="91" y="79"/>
                </a:lnTo>
                <a:lnTo>
                  <a:pt x="125" y="68"/>
                </a:lnTo>
                <a:lnTo>
                  <a:pt x="129" y="56"/>
                </a:lnTo>
                <a:lnTo>
                  <a:pt x="121" y="24"/>
                </a:lnTo>
                <a:lnTo>
                  <a:pt x="108" y="24"/>
                </a:lnTo>
                <a:lnTo>
                  <a:pt x="62" y="0"/>
                </a:lnTo>
                <a:lnTo>
                  <a:pt x="37" y="24"/>
                </a:lnTo>
                <a:lnTo>
                  <a:pt x="28" y="59"/>
                </a:lnTo>
                <a:lnTo>
                  <a:pt x="3" y="87"/>
                </a:lnTo>
                <a:lnTo>
                  <a:pt x="0" y="115"/>
                </a:lnTo>
                <a:lnTo>
                  <a:pt x="3" y="130"/>
                </a:lnTo>
                <a:lnTo>
                  <a:pt x="42" y="122"/>
                </a:lnTo>
                <a:lnTo>
                  <a:pt x="66" y="130"/>
                </a:lnTo>
                <a:lnTo>
                  <a:pt x="78" y="118"/>
                </a:lnTo>
                <a:lnTo>
                  <a:pt x="100" y="110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5" name="未知"/>
          <p:cNvSpPr>
            <a:spLocks/>
          </p:cNvSpPr>
          <p:nvPr/>
        </p:nvSpPr>
        <p:spPr bwMode="auto">
          <a:xfrm>
            <a:off x="4884691" y="2835056"/>
            <a:ext cx="330200" cy="528638"/>
          </a:xfrm>
          <a:custGeom>
            <a:avLst/>
            <a:gdLst>
              <a:gd name="T0" fmla="*/ 197 w 215"/>
              <a:gd name="T1" fmla="*/ 188 h 341"/>
              <a:gd name="T2" fmla="*/ 201 w 215"/>
              <a:gd name="T3" fmla="*/ 153 h 341"/>
              <a:gd name="T4" fmla="*/ 214 w 215"/>
              <a:gd name="T5" fmla="*/ 137 h 341"/>
              <a:gd name="T6" fmla="*/ 205 w 215"/>
              <a:gd name="T7" fmla="*/ 117 h 341"/>
              <a:gd name="T8" fmla="*/ 143 w 215"/>
              <a:gd name="T9" fmla="*/ 98 h 341"/>
              <a:gd name="T10" fmla="*/ 147 w 215"/>
              <a:gd name="T11" fmla="*/ 71 h 341"/>
              <a:gd name="T12" fmla="*/ 168 w 215"/>
              <a:gd name="T13" fmla="*/ 47 h 341"/>
              <a:gd name="T14" fmla="*/ 155 w 215"/>
              <a:gd name="T15" fmla="*/ 4 h 341"/>
              <a:gd name="T16" fmla="*/ 147 w 215"/>
              <a:gd name="T17" fmla="*/ 0 h 341"/>
              <a:gd name="T18" fmla="*/ 105 w 215"/>
              <a:gd name="T19" fmla="*/ 24 h 341"/>
              <a:gd name="T20" fmla="*/ 88 w 215"/>
              <a:gd name="T21" fmla="*/ 86 h 341"/>
              <a:gd name="T22" fmla="*/ 78 w 215"/>
              <a:gd name="T23" fmla="*/ 125 h 341"/>
              <a:gd name="T24" fmla="*/ 45 w 215"/>
              <a:gd name="T25" fmla="*/ 153 h 341"/>
              <a:gd name="T26" fmla="*/ 24 w 215"/>
              <a:gd name="T27" fmla="*/ 161 h 341"/>
              <a:gd name="T28" fmla="*/ 0 w 215"/>
              <a:gd name="T29" fmla="*/ 164 h 341"/>
              <a:gd name="T30" fmla="*/ 53 w 215"/>
              <a:gd name="T31" fmla="*/ 227 h 341"/>
              <a:gd name="T32" fmla="*/ 66 w 215"/>
              <a:gd name="T33" fmla="*/ 274 h 341"/>
              <a:gd name="T34" fmla="*/ 62 w 215"/>
              <a:gd name="T35" fmla="*/ 298 h 341"/>
              <a:gd name="T36" fmla="*/ 100 w 215"/>
              <a:gd name="T37" fmla="*/ 317 h 341"/>
              <a:gd name="T38" fmla="*/ 100 w 215"/>
              <a:gd name="T39" fmla="*/ 332 h 341"/>
              <a:gd name="T40" fmla="*/ 135 w 215"/>
              <a:gd name="T41" fmla="*/ 340 h 341"/>
              <a:gd name="T42" fmla="*/ 143 w 215"/>
              <a:gd name="T43" fmla="*/ 340 h 341"/>
              <a:gd name="T44" fmla="*/ 143 w 215"/>
              <a:gd name="T45" fmla="*/ 313 h 341"/>
              <a:gd name="T46" fmla="*/ 171 w 215"/>
              <a:gd name="T47" fmla="*/ 308 h 341"/>
              <a:gd name="T48" fmla="*/ 176 w 215"/>
              <a:gd name="T49" fmla="*/ 278 h 341"/>
              <a:gd name="T50" fmla="*/ 159 w 215"/>
              <a:gd name="T51" fmla="*/ 262 h 341"/>
              <a:gd name="T52" fmla="*/ 143 w 215"/>
              <a:gd name="T53" fmla="*/ 250 h 341"/>
              <a:gd name="T54" fmla="*/ 151 w 215"/>
              <a:gd name="T55" fmla="*/ 192 h 341"/>
              <a:gd name="T56" fmla="*/ 163 w 215"/>
              <a:gd name="T57" fmla="*/ 184 h 341"/>
              <a:gd name="T58" fmla="*/ 189 w 215"/>
              <a:gd name="T59" fmla="*/ 192 h 341"/>
              <a:gd name="T60" fmla="*/ 197 w 215"/>
              <a:gd name="T61" fmla="*/ 188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15" h="341">
                <a:moveTo>
                  <a:pt x="197" y="188"/>
                </a:moveTo>
                <a:lnTo>
                  <a:pt x="201" y="153"/>
                </a:lnTo>
                <a:lnTo>
                  <a:pt x="214" y="137"/>
                </a:lnTo>
                <a:lnTo>
                  <a:pt x="205" y="117"/>
                </a:lnTo>
                <a:lnTo>
                  <a:pt x="143" y="98"/>
                </a:lnTo>
                <a:lnTo>
                  <a:pt x="147" y="71"/>
                </a:lnTo>
                <a:lnTo>
                  <a:pt x="168" y="47"/>
                </a:lnTo>
                <a:lnTo>
                  <a:pt x="155" y="4"/>
                </a:lnTo>
                <a:lnTo>
                  <a:pt x="147" y="0"/>
                </a:lnTo>
                <a:lnTo>
                  <a:pt x="105" y="24"/>
                </a:lnTo>
                <a:lnTo>
                  <a:pt x="88" y="86"/>
                </a:lnTo>
                <a:lnTo>
                  <a:pt x="78" y="125"/>
                </a:lnTo>
                <a:lnTo>
                  <a:pt x="45" y="153"/>
                </a:lnTo>
                <a:lnTo>
                  <a:pt x="24" y="161"/>
                </a:lnTo>
                <a:lnTo>
                  <a:pt x="0" y="164"/>
                </a:lnTo>
                <a:lnTo>
                  <a:pt x="53" y="227"/>
                </a:lnTo>
                <a:lnTo>
                  <a:pt x="66" y="274"/>
                </a:lnTo>
                <a:lnTo>
                  <a:pt x="62" y="298"/>
                </a:lnTo>
                <a:lnTo>
                  <a:pt x="100" y="317"/>
                </a:lnTo>
                <a:lnTo>
                  <a:pt x="100" y="332"/>
                </a:lnTo>
                <a:lnTo>
                  <a:pt x="135" y="340"/>
                </a:lnTo>
                <a:lnTo>
                  <a:pt x="143" y="340"/>
                </a:lnTo>
                <a:lnTo>
                  <a:pt x="143" y="313"/>
                </a:lnTo>
                <a:lnTo>
                  <a:pt x="171" y="308"/>
                </a:lnTo>
                <a:lnTo>
                  <a:pt x="176" y="278"/>
                </a:lnTo>
                <a:lnTo>
                  <a:pt x="159" y="262"/>
                </a:lnTo>
                <a:lnTo>
                  <a:pt x="143" y="250"/>
                </a:lnTo>
                <a:lnTo>
                  <a:pt x="151" y="192"/>
                </a:lnTo>
                <a:lnTo>
                  <a:pt x="163" y="184"/>
                </a:lnTo>
                <a:lnTo>
                  <a:pt x="189" y="192"/>
                </a:lnTo>
                <a:lnTo>
                  <a:pt x="197" y="188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6" name="未知"/>
          <p:cNvSpPr>
            <a:spLocks/>
          </p:cNvSpPr>
          <p:nvPr/>
        </p:nvSpPr>
        <p:spPr bwMode="auto">
          <a:xfrm>
            <a:off x="4884691" y="2835056"/>
            <a:ext cx="330200" cy="528638"/>
          </a:xfrm>
          <a:custGeom>
            <a:avLst/>
            <a:gdLst>
              <a:gd name="T0" fmla="*/ 197 w 215"/>
              <a:gd name="T1" fmla="*/ 188 h 341"/>
              <a:gd name="T2" fmla="*/ 201 w 215"/>
              <a:gd name="T3" fmla="*/ 153 h 341"/>
              <a:gd name="T4" fmla="*/ 214 w 215"/>
              <a:gd name="T5" fmla="*/ 137 h 341"/>
              <a:gd name="T6" fmla="*/ 205 w 215"/>
              <a:gd name="T7" fmla="*/ 117 h 341"/>
              <a:gd name="T8" fmla="*/ 143 w 215"/>
              <a:gd name="T9" fmla="*/ 98 h 341"/>
              <a:gd name="T10" fmla="*/ 147 w 215"/>
              <a:gd name="T11" fmla="*/ 71 h 341"/>
              <a:gd name="T12" fmla="*/ 168 w 215"/>
              <a:gd name="T13" fmla="*/ 47 h 341"/>
              <a:gd name="T14" fmla="*/ 155 w 215"/>
              <a:gd name="T15" fmla="*/ 4 h 341"/>
              <a:gd name="T16" fmla="*/ 147 w 215"/>
              <a:gd name="T17" fmla="*/ 0 h 341"/>
              <a:gd name="T18" fmla="*/ 105 w 215"/>
              <a:gd name="T19" fmla="*/ 24 h 341"/>
              <a:gd name="T20" fmla="*/ 88 w 215"/>
              <a:gd name="T21" fmla="*/ 86 h 341"/>
              <a:gd name="T22" fmla="*/ 78 w 215"/>
              <a:gd name="T23" fmla="*/ 125 h 341"/>
              <a:gd name="T24" fmla="*/ 45 w 215"/>
              <a:gd name="T25" fmla="*/ 153 h 341"/>
              <a:gd name="T26" fmla="*/ 24 w 215"/>
              <a:gd name="T27" fmla="*/ 161 h 341"/>
              <a:gd name="T28" fmla="*/ 0 w 215"/>
              <a:gd name="T29" fmla="*/ 164 h 341"/>
              <a:gd name="T30" fmla="*/ 53 w 215"/>
              <a:gd name="T31" fmla="*/ 227 h 341"/>
              <a:gd name="T32" fmla="*/ 66 w 215"/>
              <a:gd name="T33" fmla="*/ 274 h 341"/>
              <a:gd name="T34" fmla="*/ 62 w 215"/>
              <a:gd name="T35" fmla="*/ 298 h 341"/>
              <a:gd name="T36" fmla="*/ 100 w 215"/>
              <a:gd name="T37" fmla="*/ 317 h 341"/>
              <a:gd name="T38" fmla="*/ 100 w 215"/>
              <a:gd name="T39" fmla="*/ 332 h 341"/>
              <a:gd name="T40" fmla="*/ 135 w 215"/>
              <a:gd name="T41" fmla="*/ 340 h 341"/>
              <a:gd name="T42" fmla="*/ 143 w 215"/>
              <a:gd name="T43" fmla="*/ 340 h 341"/>
              <a:gd name="T44" fmla="*/ 143 w 215"/>
              <a:gd name="T45" fmla="*/ 313 h 341"/>
              <a:gd name="T46" fmla="*/ 171 w 215"/>
              <a:gd name="T47" fmla="*/ 308 h 341"/>
              <a:gd name="T48" fmla="*/ 176 w 215"/>
              <a:gd name="T49" fmla="*/ 278 h 341"/>
              <a:gd name="T50" fmla="*/ 159 w 215"/>
              <a:gd name="T51" fmla="*/ 262 h 341"/>
              <a:gd name="T52" fmla="*/ 143 w 215"/>
              <a:gd name="T53" fmla="*/ 250 h 341"/>
              <a:gd name="T54" fmla="*/ 151 w 215"/>
              <a:gd name="T55" fmla="*/ 192 h 341"/>
              <a:gd name="T56" fmla="*/ 163 w 215"/>
              <a:gd name="T57" fmla="*/ 184 h 341"/>
              <a:gd name="T58" fmla="*/ 189 w 215"/>
              <a:gd name="T59" fmla="*/ 192 h 341"/>
              <a:gd name="T60" fmla="*/ 197 w 215"/>
              <a:gd name="T61" fmla="*/ 188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15" h="341">
                <a:moveTo>
                  <a:pt x="197" y="188"/>
                </a:moveTo>
                <a:lnTo>
                  <a:pt x="201" y="153"/>
                </a:lnTo>
                <a:lnTo>
                  <a:pt x="214" y="137"/>
                </a:lnTo>
                <a:lnTo>
                  <a:pt x="205" y="117"/>
                </a:lnTo>
                <a:lnTo>
                  <a:pt x="143" y="98"/>
                </a:lnTo>
                <a:lnTo>
                  <a:pt x="147" y="71"/>
                </a:lnTo>
                <a:lnTo>
                  <a:pt x="168" y="47"/>
                </a:lnTo>
                <a:lnTo>
                  <a:pt x="155" y="4"/>
                </a:lnTo>
                <a:lnTo>
                  <a:pt x="147" y="0"/>
                </a:lnTo>
                <a:lnTo>
                  <a:pt x="105" y="24"/>
                </a:lnTo>
                <a:lnTo>
                  <a:pt x="88" y="86"/>
                </a:lnTo>
                <a:lnTo>
                  <a:pt x="78" y="125"/>
                </a:lnTo>
                <a:lnTo>
                  <a:pt x="45" y="153"/>
                </a:lnTo>
                <a:lnTo>
                  <a:pt x="24" y="161"/>
                </a:lnTo>
                <a:lnTo>
                  <a:pt x="0" y="164"/>
                </a:lnTo>
                <a:lnTo>
                  <a:pt x="53" y="227"/>
                </a:lnTo>
                <a:lnTo>
                  <a:pt x="66" y="274"/>
                </a:lnTo>
                <a:lnTo>
                  <a:pt x="62" y="298"/>
                </a:lnTo>
                <a:lnTo>
                  <a:pt x="100" y="317"/>
                </a:lnTo>
                <a:lnTo>
                  <a:pt x="100" y="332"/>
                </a:lnTo>
                <a:lnTo>
                  <a:pt x="135" y="340"/>
                </a:lnTo>
                <a:lnTo>
                  <a:pt x="143" y="340"/>
                </a:lnTo>
                <a:lnTo>
                  <a:pt x="143" y="313"/>
                </a:lnTo>
                <a:lnTo>
                  <a:pt x="171" y="308"/>
                </a:lnTo>
                <a:lnTo>
                  <a:pt x="176" y="278"/>
                </a:lnTo>
                <a:lnTo>
                  <a:pt x="159" y="262"/>
                </a:lnTo>
                <a:lnTo>
                  <a:pt x="143" y="250"/>
                </a:lnTo>
                <a:lnTo>
                  <a:pt x="151" y="192"/>
                </a:lnTo>
                <a:lnTo>
                  <a:pt x="163" y="184"/>
                </a:lnTo>
                <a:lnTo>
                  <a:pt x="189" y="192"/>
                </a:lnTo>
                <a:lnTo>
                  <a:pt x="197" y="188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7" name="未知"/>
          <p:cNvSpPr>
            <a:spLocks/>
          </p:cNvSpPr>
          <p:nvPr/>
        </p:nvSpPr>
        <p:spPr bwMode="auto">
          <a:xfrm>
            <a:off x="4149678" y="858619"/>
            <a:ext cx="2641600" cy="2239962"/>
          </a:xfrm>
          <a:custGeom>
            <a:avLst/>
            <a:gdLst>
              <a:gd name="T0" fmla="*/ 562 w 1725"/>
              <a:gd name="T1" fmla="*/ 1398 h 1442"/>
              <a:gd name="T2" fmla="*/ 638 w 1725"/>
              <a:gd name="T3" fmla="*/ 1277 h 1442"/>
              <a:gd name="T4" fmla="*/ 687 w 1725"/>
              <a:gd name="T5" fmla="*/ 1390 h 1442"/>
              <a:gd name="T6" fmla="*/ 758 w 1725"/>
              <a:gd name="T7" fmla="*/ 1417 h 1442"/>
              <a:gd name="T8" fmla="*/ 848 w 1725"/>
              <a:gd name="T9" fmla="*/ 1292 h 1442"/>
              <a:gd name="T10" fmla="*/ 935 w 1725"/>
              <a:gd name="T11" fmla="*/ 1253 h 1442"/>
              <a:gd name="T12" fmla="*/ 1040 w 1725"/>
              <a:gd name="T13" fmla="*/ 1175 h 1442"/>
              <a:gd name="T14" fmla="*/ 1103 w 1725"/>
              <a:gd name="T15" fmla="*/ 1101 h 1442"/>
              <a:gd name="T16" fmla="*/ 1166 w 1725"/>
              <a:gd name="T17" fmla="*/ 1011 h 1442"/>
              <a:gd name="T18" fmla="*/ 1224 w 1725"/>
              <a:gd name="T19" fmla="*/ 1016 h 1442"/>
              <a:gd name="T20" fmla="*/ 1297 w 1725"/>
              <a:gd name="T21" fmla="*/ 996 h 1442"/>
              <a:gd name="T22" fmla="*/ 1385 w 1725"/>
              <a:gd name="T23" fmla="*/ 987 h 1442"/>
              <a:gd name="T24" fmla="*/ 1468 w 1725"/>
              <a:gd name="T25" fmla="*/ 1019 h 1442"/>
              <a:gd name="T26" fmla="*/ 1514 w 1725"/>
              <a:gd name="T27" fmla="*/ 987 h 1442"/>
              <a:gd name="T28" fmla="*/ 1602 w 1725"/>
              <a:gd name="T29" fmla="*/ 909 h 1442"/>
              <a:gd name="T30" fmla="*/ 1678 w 1725"/>
              <a:gd name="T31" fmla="*/ 870 h 1442"/>
              <a:gd name="T32" fmla="*/ 1699 w 1725"/>
              <a:gd name="T33" fmla="*/ 804 h 1442"/>
              <a:gd name="T34" fmla="*/ 1606 w 1725"/>
              <a:gd name="T35" fmla="*/ 757 h 1442"/>
              <a:gd name="T36" fmla="*/ 1582 w 1725"/>
              <a:gd name="T37" fmla="*/ 660 h 1442"/>
              <a:gd name="T38" fmla="*/ 1610 w 1725"/>
              <a:gd name="T39" fmla="*/ 628 h 1442"/>
              <a:gd name="T40" fmla="*/ 1623 w 1725"/>
              <a:gd name="T41" fmla="*/ 554 h 1442"/>
              <a:gd name="T42" fmla="*/ 1623 w 1725"/>
              <a:gd name="T43" fmla="*/ 535 h 1442"/>
              <a:gd name="T44" fmla="*/ 1645 w 1725"/>
              <a:gd name="T45" fmla="*/ 394 h 1442"/>
              <a:gd name="T46" fmla="*/ 1678 w 1725"/>
              <a:gd name="T47" fmla="*/ 410 h 1442"/>
              <a:gd name="T48" fmla="*/ 1689 w 1725"/>
              <a:gd name="T49" fmla="*/ 226 h 1442"/>
              <a:gd name="T50" fmla="*/ 1577 w 1725"/>
              <a:gd name="T51" fmla="*/ 148 h 1442"/>
              <a:gd name="T52" fmla="*/ 1493 w 1725"/>
              <a:gd name="T53" fmla="*/ 98 h 1442"/>
              <a:gd name="T54" fmla="*/ 1413 w 1725"/>
              <a:gd name="T55" fmla="*/ 74 h 1442"/>
              <a:gd name="T56" fmla="*/ 1396 w 1725"/>
              <a:gd name="T57" fmla="*/ 0 h 1442"/>
              <a:gd name="T58" fmla="*/ 1364 w 1725"/>
              <a:gd name="T59" fmla="*/ 74 h 1442"/>
              <a:gd name="T60" fmla="*/ 1322 w 1725"/>
              <a:gd name="T61" fmla="*/ 269 h 1442"/>
              <a:gd name="T62" fmla="*/ 1207 w 1725"/>
              <a:gd name="T63" fmla="*/ 352 h 1442"/>
              <a:gd name="T64" fmla="*/ 1133 w 1725"/>
              <a:gd name="T65" fmla="*/ 492 h 1442"/>
              <a:gd name="T66" fmla="*/ 1250 w 1725"/>
              <a:gd name="T67" fmla="*/ 515 h 1442"/>
              <a:gd name="T68" fmla="*/ 1417 w 1725"/>
              <a:gd name="T69" fmla="*/ 566 h 1442"/>
              <a:gd name="T70" fmla="*/ 1301 w 1725"/>
              <a:gd name="T71" fmla="*/ 613 h 1442"/>
              <a:gd name="T72" fmla="*/ 1204 w 1725"/>
              <a:gd name="T73" fmla="*/ 672 h 1442"/>
              <a:gd name="T74" fmla="*/ 1078 w 1725"/>
              <a:gd name="T75" fmla="*/ 777 h 1442"/>
              <a:gd name="T76" fmla="*/ 931 w 1725"/>
              <a:gd name="T77" fmla="*/ 796 h 1442"/>
              <a:gd name="T78" fmla="*/ 898 w 1725"/>
              <a:gd name="T79" fmla="*/ 929 h 1442"/>
              <a:gd name="T80" fmla="*/ 671 w 1725"/>
              <a:gd name="T81" fmla="*/ 1019 h 1442"/>
              <a:gd name="T82" fmla="*/ 473 w 1725"/>
              <a:gd name="T83" fmla="*/ 1077 h 1442"/>
              <a:gd name="T84" fmla="*/ 172 w 1725"/>
              <a:gd name="T85" fmla="*/ 1011 h 1442"/>
              <a:gd name="T86" fmla="*/ 9 w 1725"/>
              <a:gd name="T87" fmla="*/ 1058 h 1442"/>
              <a:gd name="T88" fmla="*/ 101 w 1725"/>
              <a:gd name="T89" fmla="*/ 1160 h 1442"/>
              <a:gd name="T90" fmla="*/ 193 w 1725"/>
              <a:gd name="T91" fmla="*/ 1195 h 1442"/>
              <a:gd name="T92" fmla="*/ 222 w 1725"/>
              <a:gd name="T93" fmla="*/ 1273 h 1442"/>
              <a:gd name="T94" fmla="*/ 319 w 1725"/>
              <a:gd name="T95" fmla="*/ 1324 h 1442"/>
              <a:gd name="T96" fmla="*/ 462 w 1725"/>
              <a:gd name="T97" fmla="*/ 1312 h 1442"/>
              <a:gd name="T98" fmla="*/ 415 w 1725"/>
              <a:gd name="T99" fmla="*/ 1382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25" h="1442">
                <a:moveTo>
                  <a:pt x="483" y="1437"/>
                </a:moveTo>
                <a:lnTo>
                  <a:pt x="508" y="1433"/>
                </a:lnTo>
                <a:lnTo>
                  <a:pt x="528" y="1426"/>
                </a:lnTo>
                <a:lnTo>
                  <a:pt x="562" y="1398"/>
                </a:lnTo>
                <a:lnTo>
                  <a:pt x="571" y="1359"/>
                </a:lnTo>
                <a:lnTo>
                  <a:pt x="588" y="1297"/>
                </a:lnTo>
                <a:lnTo>
                  <a:pt x="630" y="1273"/>
                </a:lnTo>
                <a:lnTo>
                  <a:pt x="638" y="1277"/>
                </a:lnTo>
                <a:lnTo>
                  <a:pt x="651" y="1319"/>
                </a:lnTo>
                <a:lnTo>
                  <a:pt x="630" y="1343"/>
                </a:lnTo>
                <a:lnTo>
                  <a:pt x="625" y="1370"/>
                </a:lnTo>
                <a:lnTo>
                  <a:pt x="687" y="1390"/>
                </a:lnTo>
                <a:lnTo>
                  <a:pt x="697" y="1410"/>
                </a:lnTo>
                <a:lnTo>
                  <a:pt x="734" y="1406"/>
                </a:lnTo>
                <a:lnTo>
                  <a:pt x="750" y="1410"/>
                </a:lnTo>
                <a:lnTo>
                  <a:pt x="758" y="1417"/>
                </a:lnTo>
                <a:lnTo>
                  <a:pt x="826" y="1328"/>
                </a:lnTo>
                <a:lnTo>
                  <a:pt x="843" y="1324"/>
                </a:lnTo>
                <a:lnTo>
                  <a:pt x="848" y="1312"/>
                </a:lnTo>
                <a:lnTo>
                  <a:pt x="848" y="1292"/>
                </a:lnTo>
                <a:lnTo>
                  <a:pt x="868" y="1265"/>
                </a:lnTo>
                <a:lnTo>
                  <a:pt x="911" y="1261"/>
                </a:lnTo>
                <a:lnTo>
                  <a:pt x="927" y="1246"/>
                </a:lnTo>
                <a:lnTo>
                  <a:pt x="935" y="1253"/>
                </a:lnTo>
                <a:lnTo>
                  <a:pt x="960" y="1234"/>
                </a:lnTo>
                <a:lnTo>
                  <a:pt x="974" y="1234"/>
                </a:lnTo>
                <a:lnTo>
                  <a:pt x="1018" y="1175"/>
                </a:lnTo>
                <a:lnTo>
                  <a:pt x="1040" y="1175"/>
                </a:lnTo>
                <a:lnTo>
                  <a:pt x="1070" y="1156"/>
                </a:lnTo>
                <a:lnTo>
                  <a:pt x="1078" y="1163"/>
                </a:lnTo>
                <a:lnTo>
                  <a:pt x="1128" y="1140"/>
                </a:lnTo>
                <a:lnTo>
                  <a:pt x="1103" y="1101"/>
                </a:lnTo>
                <a:lnTo>
                  <a:pt x="1112" y="1058"/>
                </a:lnTo>
                <a:lnTo>
                  <a:pt x="1133" y="1016"/>
                </a:lnTo>
                <a:lnTo>
                  <a:pt x="1153" y="1007"/>
                </a:lnTo>
                <a:lnTo>
                  <a:pt x="1166" y="1011"/>
                </a:lnTo>
                <a:lnTo>
                  <a:pt x="1166" y="1043"/>
                </a:lnTo>
                <a:lnTo>
                  <a:pt x="1179" y="1055"/>
                </a:lnTo>
                <a:lnTo>
                  <a:pt x="1212" y="1031"/>
                </a:lnTo>
                <a:lnTo>
                  <a:pt x="1224" y="1016"/>
                </a:lnTo>
                <a:lnTo>
                  <a:pt x="1238" y="1023"/>
                </a:lnTo>
                <a:lnTo>
                  <a:pt x="1254" y="1007"/>
                </a:lnTo>
                <a:lnTo>
                  <a:pt x="1287" y="1007"/>
                </a:lnTo>
                <a:lnTo>
                  <a:pt x="1297" y="996"/>
                </a:lnTo>
                <a:lnTo>
                  <a:pt x="1287" y="980"/>
                </a:lnTo>
                <a:lnTo>
                  <a:pt x="1313" y="957"/>
                </a:lnTo>
                <a:lnTo>
                  <a:pt x="1338" y="945"/>
                </a:lnTo>
                <a:lnTo>
                  <a:pt x="1385" y="987"/>
                </a:lnTo>
                <a:lnTo>
                  <a:pt x="1380" y="1007"/>
                </a:lnTo>
                <a:lnTo>
                  <a:pt x="1405" y="1038"/>
                </a:lnTo>
                <a:lnTo>
                  <a:pt x="1456" y="1043"/>
                </a:lnTo>
                <a:lnTo>
                  <a:pt x="1468" y="1019"/>
                </a:lnTo>
                <a:lnTo>
                  <a:pt x="1456" y="953"/>
                </a:lnTo>
                <a:lnTo>
                  <a:pt x="1468" y="941"/>
                </a:lnTo>
                <a:lnTo>
                  <a:pt x="1489" y="957"/>
                </a:lnTo>
                <a:lnTo>
                  <a:pt x="1514" y="987"/>
                </a:lnTo>
                <a:lnTo>
                  <a:pt x="1547" y="938"/>
                </a:lnTo>
                <a:lnTo>
                  <a:pt x="1564" y="933"/>
                </a:lnTo>
                <a:lnTo>
                  <a:pt x="1590" y="909"/>
                </a:lnTo>
                <a:lnTo>
                  <a:pt x="1602" y="909"/>
                </a:lnTo>
                <a:lnTo>
                  <a:pt x="1623" y="890"/>
                </a:lnTo>
                <a:lnTo>
                  <a:pt x="1636" y="890"/>
                </a:lnTo>
                <a:lnTo>
                  <a:pt x="1648" y="870"/>
                </a:lnTo>
                <a:lnTo>
                  <a:pt x="1678" y="870"/>
                </a:lnTo>
                <a:lnTo>
                  <a:pt x="1707" y="843"/>
                </a:lnTo>
                <a:lnTo>
                  <a:pt x="1724" y="831"/>
                </a:lnTo>
                <a:lnTo>
                  <a:pt x="1724" y="816"/>
                </a:lnTo>
                <a:lnTo>
                  <a:pt x="1699" y="804"/>
                </a:lnTo>
                <a:lnTo>
                  <a:pt x="1699" y="777"/>
                </a:lnTo>
                <a:lnTo>
                  <a:pt x="1657" y="726"/>
                </a:lnTo>
                <a:lnTo>
                  <a:pt x="1618" y="765"/>
                </a:lnTo>
                <a:lnTo>
                  <a:pt x="1606" y="757"/>
                </a:lnTo>
                <a:lnTo>
                  <a:pt x="1602" y="734"/>
                </a:lnTo>
                <a:lnTo>
                  <a:pt x="1585" y="714"/>
                </a:lnTo>
                <a:lnTo>
                  <a:pt x="1582" y="687"/>
                </a:lnTo>
                <a:lnTo>
                  <a:pt x="1582" y="660"/>
                </a:lnTo>
                <a:lnTo>
                  <a:pt x="1555" y="640"/>
                </a:lnTo>
                <a:lnTo>
                  <a:pt x="1552" y="633"/>
                </a:lnTo>
                <a:lnTo>
                  <a:pt x="1561" y="616"/>
                </a:lnTo>
                <a:lnTo>
                  <a:pt x="1610" y="628"/>
                </a:lnTo>
                <a:lnTo>
                  <a:pt x="1615" y="605"/>
                </a:lnTo>
                <a:lnTo>
                  <a:pt x="1632" y="586"/>
                </a:lnTo>
                <a:lnTo>
                  <a:pt x="1618" y="574"/>
                </a:lnTo>
                <a:lnTo>
                  <a:pt x="1623" y="554"/>
                </a:lnTo>
                <a:lnTo>
                  <a:pt x="1648" y="543"/>
                </a:lnTo>
                <a:lnTo>
                  <a:pt x="1653" y="535"/>
                </a:lnTo>
                <a:lnTo>
                  <a:pt x="1648" y="527"/>
                </a:lnTo>
                <a:lnTo>
                  <a:pt x="1623" y="535"/>
                </a:lnTo>
                <a:lnTo>
                  <a:pt x="1574" y="503"/>
                </a:lnTo>
                <a:lnTo>
                  <a:pt x="1569" y="492"/>
                </a:lnTo>
                <a:lnTo>
                  <a:pt x="1594" y="464"/>
                </a:lnTo>
                <a:lnTo>
                  <a:pt x="1645" y="394"/>
                </a:lnTo>
                <a:lnTo>
                  <a:pt x="1648" y="386"/>
                </a:lnTo>
                <a:lnTo>
                  <a:pt x="1657" y="386"/>
                </a:lnTo>
                <a:lnTo>
                  <a:pt x="1673" y="406"/>
                </a:lnTo>
                <a:lnTo>
                  <a:pt x="1678" y="410"/>
                </a:lnTo>
                <a:lnTo>
                  <a:pt x="1678" y="320"/>
                </a:lnTo>
                <a:lnTo>
                  <a:pt x="1695" y="313"/>
                </a:lnTo>
                <a:lnTo>
                  <a:pt x="1695" y="281"/>
                </a:lnTo>
                <a:lnTo>
                  <a:pt x="1689" y="226"/>
                </a:lnTo>
                <a:lnTo>
                  <a:pt x="1711" y="148"/>
                </a:lnTo>
                <a:lnTo>
                  <a:pt x="1648" y="109"/>
                </a:lnTo>
                <a:lnTo>
                  <a:pt x="1602" y="144"/>
                </a:lnTo>
                <a:lnTo>
                  <a:pt x="1577" y="148"/>
                </a:lnTo>
                <a:lnTo>
                  <a:pt x="1569" y="160"/>
                </a:lnTo>
                <a:lnTo>
                  <a:pt x="1527" y="152"/>
                </a:lnTo>
                <a:lnTo>
                  <a:pt x="1506" y="132"/>
                </a:lnTo>
                <a:lnTo>
                  <a:pt x="1493" y="98"/>
                </a:lnTo>
                <a:lnTo>
                  <a:pt x="1498" y="86"/>
                </a:lnTo>
                <a:lnTo>
                  <a:pt x="1464" y="66"/>
                </a:lnTo>
                <a:lnTo>
                  <a:pt x="1448" y="93"/>
                </a:lnTo>
                <a:lnTo>
                  <a:pt x="1413" y="74"/>
                </a:lnTo>
                <a:lnTo>
                  <a:pt x="1405" y="69"/>
                </a:lnTo>
                <a:lnTo>
                  <a:pt x="1427" y="20"/>
                </a:lnTo>
                <a:lnTo>
                  <a:pt x="1409" y="0"/>
                </a:lnTo>
                <a:lnTo>
                  <a:pt x="1396" y="0"/>
                </a:lnTo>
                <a:lnTo>
                  <a:pt x="1359" y="23"/>
                </a:lnTo>
                <a:lnTo>
                  <a:pt x="1330" y="66"/>
                </a:lnTo>
                <a:lnTo>
                  <a:pt x="1342" y="69"/>
                </a:lnTo>
                <a:lnTo>
                  <a:pt x="1364" y="74"/>
                </a:lnTo>
                <a:lnTo>
                  <a:pt x="1380" y="117"/>
                </a:lnTo>
                <a:lnTo>
                  <a:pt x="1372" y="132"/>
                </a:lnTo>
                <a:lnTo>
                  <a:pt x="1354" y="160"/>
                </a:lnTo>
                <a:lnTo>
                  <a:pt x="1322" y="269"/>
                </a:lnTo>
                <a:lnTo>
                  <a:pt x="1333" y="289"/>
                </a:lnTo>
                <a:lnTo>
                  <a:pt x="1325" y="304"/>
                </a:lnTo>
                <a:lnTo>
                  <a:pt x="1250" y="355"/>
                </a:lnTo>
                <a:lnTo>
                  <a:pt x="1207" y="352"/>
                </a:lnTo>
                <a:lnTo>
                  <a:pt x="1187" y="343"/>
                </a:lnTo>
                <a:lnTo>
                  <a:pt x="1183" y="352"/>
                </a:lnTo>
                <a:lnTo>
                  <a:pt x="1149" y="476"/>
                </a:lnTo>
                <a:lnTo>
                  <a:pt x="1133" y="492"/>
                </a:lnTo>
                <a:lnTo>
                  <a:pt x="1141" y="511"/>
                </a:lnTo>
                <a:lnTo>
                  <a:pt x="1163" y="527"/>
                </a:lnTo>
                <a:lnTo>
                  <a:pt x="1196" y="511"/>
                </a:lnTo>
                <a:lnTo>
                  <a:pt x="1250" y="515"/>
                </a:lnTo>
                <a:lnTo>
                  <a:pt x="1267" y="492"/>
                </a:lnTo>
                <a:lnTo>
                  <a:pt x="1297" y="484"/>
                </a:lnTo>
                <a:lnTo>
                  <a:pt x="1350" y="503"/>
                </a:lnTo>
                <a:lnTo>
                  <a:pt x="1417" y="566"/>
                </a:lnTo>
                <a:lnTo>
                  <a:pt x="1417" y="582"/>
                </a:lnTo>
                <a:lnTo>
                  <a:pt x="1401" y="589"/>
                </a:lnTo>
                <a:lnTo>
                  <a:pt x="1325" y="594"/>
                </a:lnTo>
                <a:lnTo>
                  <a:pt x="1301" y="613"/>
                </a:lnTo>
                <a:lnTo>
                  <a:pt x="1279" y="609"/>
                </a:lnTo>
                <a:lnTo>
                  <a:pt x="1267" y="633"/>
                </a:lnTo>
                <a:lnTo>
                  <a:pt x="1229" y="636"/>
                </a:lnTo>
                <a:lnTo>
                  <a:pt x="1204" y="672"/>
                </a:lnTo>
                <a:lnTo>
                  <a:pt x="1199" y="694"/>
                </a:lnTo>
                <a:lnTo>
                  <a:pt x="1149" y="726"/>
                </a:lnTo>
                <a:lnTo>
                  <a:pt x="1116" y="730"/>
                </a:lnTo>
                <a:lnTo>
                  <a:pt x="1078" y="777"/>
                </a:lnTo>
                <a:lnTo>
                  <a:pt x="1045" y="796"/>
                </a:lnTo>
                <a:lnTo>
                  <a:pt x="977" y="781"/>
                </a:lnTo>
                <a:lnTo>
                  <a:pt x="955" y="773"/>
                </a:lnTo>
                <a:lnTo>
                  <a:pt x="931" y="796"/>
                </a:lnTo>
                <a:lnTo>
                  <a:pt x="919" y="840"/>
                </a:lnTo>
                <a:lnTo>
                  <a:pt x="955" y="890"/>
                </a:lnTo>
                <a:lnTo>
                  <a:pt x="931" y="914"/>
                </a:lnTo>
                <a:lnTo>
                  <a:pt x="898" y="929"/>
                </a:lnTo>
                <a:lnTo>
                  <a:pt x="851" y="987"/>
                </a:lnTo>
                <a:lnTo>
                  <a:pt x="788" y="1011"/>
                </a:lnTo>
                <a:lnTo>
                  <a:pt x="683" y="1023"/>
                </a:lnTo>
                <a:lnTo>
                  <a:pt x="671" y="1019"/>
                </a:lnTo>
                <a:lnTo>
                  <a:pt x="549" y="1066"/>
                </a:lnTo>
                <a:lnTo>
                  <a:pt x="494" y="1101"/>
                </a:lnTo>
                <a:lnTo>
                  <a:pt x="478" y="1094"/>
                </a:lnTo>
                <a:lnTo>
                  <a:pt x="473" y="1077"/>
                </a:lnTo>
                <a:lnTo>
                  <a:pt x="402" y="1074"/>
                </a:lnTo>
                <a:lnTo>
                  <a:pt x="319" y="1050"/>
                </a:lnTo>
                <a:lnTo>
                  <a:pt x="293" y="1023"/>
                </a:lnTo>
                <a:lnTo>
                  <a:pt x="172" y="1011"/>
                </a:lnTo>
                <a:lnTo>
                  <a:pt x="151" y="1019"/>
                </a:lnTo>
                <a:lnTo>
                  <a:pt x="0" y="1007"/>
                </a:lnTo>
                <a:lnTo>
                  <a:pt x="0" y="1026"/>
                </a:lnTo>
                <a:lnTo>
                  <a:pt x="9" y="1058"/>
                </a:lnTo>
                <a:lnTo>
                  <a:pt x="4" y="1113"/>
                </a:lnTo>
                <a:lnTo>
                  <a:pt x="46" y="1172"/>
                </a:lnTo>
                <a:lnTo>
                  <a:pt x="67" y="1183"/>
                </a:lnTo>
                <a:lnTo>
                  <a:pt x="101" y="1160"/>
                </a:lnTo>
                <a:lnTo>
                  <a:pt x="172" y="1160"/>
                </a:lnTo>
                <a:lnTo>
                  <a:pt x="193" y="1163"/>
                </a:lnTo>
                <a:lnTo>
                  <a:pt x="201" y="1179"/>
                </a:lnTo>
                <a:lnTo>
                  <a:pt x="193" y="1195"/>
                </a:lnTo>
                <a:lnTo>
                  <a:pt x="155" y="1226"/>
                </a:lnTo>
                <a:lnTo>
                  <a:pt x="159" y="1241"/>
                </a:lnTo>
                <a:lnTo>
                  <a:pt x="206" y="1273"/>
                </a:lnTo>
                <a:lnTo>
                  <a:pt x="222" y="1273"/>
                </a:lnTo>
                <a:lnTo>
                  <a:pt x="226" y="1280"/>
                </a:lnTo>
                <a:lnTo>
                  <a:pt x="222" y="1292"/>
                </a:lnTo>
                <a:lnTo>
                  <a:pt x="251" y="1316"/>
                </a:lnTo>
                <a:lnTo>
                  <a:pt x="319" y="1324"/>
                </a:lnTo>
                <a:lnTo>
                  <a:pt x="352" y="1316"/>
                </a:lnTo>
                <a:lnTo>
                  <a:pt x="390" y="1280"/>
                </a:lnTo>
                <a:lnTo>
                  <a:pt x="441" y="1285"/>
                </a:lnTo>
                <a:lnTo>
                  <a:pt x="462" y="1312"/>
                </a:lnTo>
                <a:lnTo>
                  <a:pt x="449" y="1336"/>
                </a:lnTo>
                <a:lnTo>
                  <a:pt x="453" y="1351"/>
                </a:lnTo>
                <a:lnTo>
                  <a:pt x="423" y="1367"/>
                </a:lnTo>
                <a:lnTo>
                  <a:pt x="415" y="1382"/>
                </a:lnTo>
                <a:lnTo>
                  <a:pt x="420" y="1414"/>
                </a:lnTo>
                <a:lnTo>
                  <a:pt x="465" y="1441"/>
                </a:lnTo>
                <a:lnTo>
                  <a:pt x="483" y="1437"/>
                </a:lnTo>
              </a:path>
            </a:pathLst>
          </a:custGeom>
          <a:noFill/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8" name="未知"/>
          <p:cNvSpPr>
            <a:spLocks/>
          </p:cNvSpPr>
          <p:nvPr/>
        </p:nvSpPr>
        <p:spPr bwMode="auto">
          <a:xfrm>
            <a:off x="6803979" y="4546381"/>
            <a:ext cx="168275" cy="482600"/>
          </a:xfrm>
          <a:custGeom>
            <a:avLst/>
            <a:gdLst>
              <a:gd name="T0" fmla="*/ 59 w 112"/>
              <a:gd name="T1" fmla="*/ 0 h 313"/>
              <a:gd name="T2" fmla="*/ 36 w 112"/>
              <a:gd name="T3" fmla="*/ 55 h 313"/>
              <a:gd name="T4" fmla="*/ 21 w 112"/>
              <a:gd name="T5" fmla="*/ 78 h 313"/>
              <a:gd name="T6" fmla="*/ 6 w 112"/>
              <a:gd name="T7" fmla="*/ 101 h 313"/>
              <a:gd name="T8" fmla="*/ 6 w 112"/>
              <a:gd name="T9" fmla="*/ 125 h 313"/>
              <a:gd name="T10" fmla="*/ 0 w 112"/>
              <a:gd name="T11" fmla="*/ 148 h 313"/>
              <a:gd name="T12" fmla="*/ 0 w 112"/>
              <a:gd name="T13" fmla="*/ 179 h 313"/>
              <a:gd name="T14" fmla="*/ 0 w 112"/>
              <a:gd name="T15" fmla="*/ 211 h 313"/>
              <a:gd name="T16" fmla="*/ 0 w 112"/>
              <a:gd name="T17" fmla="*/ 234 h 313"/>
              <a:gd name="T18" fmla="*/ 0 w 112"/>
              <a:gd name="T19" fmla="*/ 257 h 313"/>
              <a:gd name="T20" fmla="*/ 21 w 112"/>
              <a:gd name="T21" fmla="*/ 281 h 313"/>
              <a:gd name="T22" fmla="*/ 36 w 112"/>
              <a:gd name="T23" fmla="*/ 304 h 313"/>
              <a:gd name="T24" fmla="*/ 59 w 112"/>
              <a:gd name="T25" fmla="*/ 312 h 313"/>
              <a:gd name="T26" fmla="*/ 66 w 112"/>
              <a:gd name="T27" fmla="*/ 289 h 313"/>
              <a:gd name="T28" fmla="*/ 66 w 112"/>
              <a:gd name="T29" fmla="*/ 265 h 313"/>
              <a:gd name="T30" fmla="*/ 81 w 112"/>
              <a:gd name="T31" fmla="*/ 242 h 313"/>
              <a:gd name="T32" fmla="*/ 96 w 112"/>
              <a:gd name="T33" fmla="*/ 218 h 313"/>
              <a:gd name="T34" fmla="*/ 111 w 112"/>
              <a:gd name="T35" fmla="*/ 195 h 313"/>
              <a:gd name="T36" fmla="*/ 111 w 112"/>
              <a:gd name="T37" fmla="*/ 172 h 313"/>
              <a:gd name="T38" fmla="*/ 111 w 112"/>
              <a:gd name="T39" fmla="*/ 148 h 313"/>
              <a:gd name="T40" fmla="*/ 111 w 112"/>
              <a:gd name="T41" fmla="*/ 125 h 313"/>
              <a:gd name="T42" fmla="*/ 111 w 112"/>
              <a:gd name="T43" fmla="*/ 101 h 313"/>
              <a:gd name="T44" fmla="*/ 111 w 112"/>
              <a:gd name="T45" fmla="*/ 78 h 313"/>
              <a:gd name="T46" fmla="*/ 111 w 112"/>
              <a:gd name="T47" fmla="*/ 55 h 313"/>
              <a:gd name="T48" fmla="*/ 89 w 112"/>
              <a:gd name="T49" fmla="*/ 39 h 313"/>
              <a:gd name="T50" fmla="*/ 81 w 112"/>
              <a:gd name="T51" fmla="*/ 8 h 313"/>
              <a:gd name="T52" fmla="*/ 59 w 112"/>
              <a:gd name="T53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2" h="313">
                <a:moveTo>
                  <a:pt x="59" y="0"/>
                </a:moveTo>
                <a:lnTo>
                  <a:pt x="36" y="55"/>
                </a:lnTo>
                <a:lnTo>
                  <a:pt x="21" y="78"/>
                </a:lnTo>
                <a:lnTo>
                  <a:pt x="6" y="101"/>
                </a:lnTo>
                <a:lnTo>
                  <a:pt x="6" y="125"/>
                </a:lnTo>
                <a:lnTo>
                  <a:pt x="0" y="148"/>
                </a:lnTo>
                <a:lnTo>
                  <a:pt x="0" y="179"/>
                </a:lnTo>
                <a:lnTo>
                  <a:pt x="0" y="211"/>
                </a:lnTo>
                <a:lnTo>
                  <a:pt x="0" y="234"/>
                </a:lnTo>
                <a:lnTo>
                  <a:pt x="0" y="257"/>
                </a:lnTo>
                <a:lnTo>
                  <a:pt x="21" y="281"/>
                </a:lnTo>
                <a:lnTo>
                  <a:pt x="36" y="304"/>
                </a:lnTo>
                <a:lnTo>
                  <a:pt x="59" y="312"/>
                </a:lnTo>
                <a:lnTo>
                  <a:pt x="66" y="289"/>
                </a:lnTo>
                <a:lnTo>
                  <a:pt x="66" y="265"/>
                </a:lnTo>
                <a:lnTo>
                  <a:pt x="81" y="242"/>
                </a:lnTo>
                <a:lnTo>
                  <a:pt x="96" y="218"/>
                </a:lnTo>
                <a:lnTo>
                  <a:pt x="111" y="195"/>
                </a:lnTo>
                <a:lnTo>
                  <a:pt x="111" y="172"/>
                </a:lnTo>
                <a:lnTo>
                  <a:pt x="111" y="148"/>
                </a:lnTo>
                <a:lnTo>
                  <a:pt x="111" y="125"/>
                </a:lnTo>
                <a:lnTo>
                  <a:pt x="111" y="101"/>
                </a:lnTo>
                <a:lnTo>
                  <a:pt x="111" y="78"/>
                </a:lnTo>
                <a:lnTo>
                  <a:pt x="111" y="55"/>
                </a:lnTo>
                <a:lnTo>
                  <a:pt x="89" y="39"/>
                </a:lnTo>
                <a:lnTo>
                  <a:pt x="81" y="8"/>
                </a:lnTo>
                <a:lnTo>
                  <a:pt x="59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9" name="未知"/>
          <p:cNvSpPr>
            <a:spLocks/>
          </p:cNvSpPr>
          <p:nvPr/>
        </p:nvSpPr>
        <p:spPr bwMode="auto">
          <a:xfrm>
            <a:off x="5519692" y="2633445"/>
            <a:ext cx="409575" cy="795337"/>
          </a:xfrm>
          <a:custGeom>
            <a:avLst/>
            <a:gdLst>
              <a:gd name="T0" fmla="*/ 20 w 268"/>
              <a:gd name="T1" fmla="*/ 515 h 516"/>
              <a:gd name="T2" fmla="*/ 75 w 268"/>
              <a:gd name="T3" fmla="*/ 499 h 516"/>
              <a:gd name="T4" fmla="*/ 150 w 268"/>
              <a:gd name="T5" fmla="*/ 452 h 516"/>
              <a:gd name="T6" fmla="*/ 200 w 268"/>
              <a:gd name="T7" fmla="*/ 440 h 516"/>
              <a:gd name="T8" fmla="*/ 238 w 268"/>
              <a:gd name="T9" fmla="*/ 413 h 516"/>
              <a:gd name="T10" fmla="*/ 243 w 268"/>
              <a:gd name="T11" fmla="*/ 351 h 516"/>
              <a:gd name="T12" fmla="*/ 224 w 268"/>
              <a:gd name="T13" fmla="*/ 332 h 516"/>
              <a:gd name="T14" fmla="*/ 229 w 268"/>
              <a:gd name="T15" fmla="*/ 312 h 516"/>
              <a:gd name="T16" fmla="*/ 243 w 268"/>
              <a:gd name="T17" fmla="*/ 293 h 516"/>
              <a:gd name="T18" fmla="*/ 246 w 268"/>
              <a:gd name="T19" fmla="*/ 269 h 516"/>
              <a:gd name="T20" fmla="*/ 259 w 268"/>
              <a:gd name="T21" fmla="*/ 249 h 516"/>
              <a:gd name="T22" fmla="*/ 238 w 268"/>
              <a:gd name="T23" fmla="*/ 210 h 516"/>
              <a:gd name="T24" fmla="*/ 213 w 268"/>
              <a:gd name="T25" fmla="*/ 183 h 516"/>
              <a:gd name="T26" fmla="*/ 224 w 268"/>
              <a:gd name="T27" fmla="*/ 132 h 516"/>
              <a:gd name="T28" fmla="*/ 263 w 268"/>
              <a:gd name="T29" fmla="*/ 113 h 516"/>
              <a:gd name="T30" fmla="*/ 267 w 268"/>
              <a:gd name="T31" fmla="*/ 81 h 516"/>
              <a:gd name="T32" fmla="*/ 255 w 268"/>
              <a:gd name="T33" fmla="*/ 54 h 516"/>
              <a:gd name="T34" fmla="*/ 255 w 268"/>
              <a:gd name="T35" fmla="*/ 20 h 516"/>
              <a:gd name="T36" fmla="*/ 229 w 268"/>
              <a:gd name="T37" fmla="*/ 0 h 516"/>
              <a:gd name="T38" fmla="*/ 180 w 268"/>
              <a:gd name="T39" fmla="*/ 23 h 516"/>
              <a:gd name="T40" fmla="*/ 172 w 268"/>
              <a:gd name="T41" fmla="*/ 15 h 516"/>
              <a:gd name="T42" fmla="*/ 141 w 268"/>
              <a:gd name="T43" fmla="*/ 35 h 516"/>
              <a:gd name="T44" fmla="*/ 120 w 268"/>
              <a:gd name="T45" fmla="*/ 35 h 516"/>
              <a:gd name="T46" fmla="*/ 75 w 268"/>
              <a:gd name="T47" fmla="*/ 93 h 516"/>
              <a:gd name="T48" fmla="*/ 62 w 268"/>
              <a:gd name="T49" fmla="*/ 93 h 516"/>
              <a:gd name="T50" fmla="*/ 37 w 268"/>
              <a:gd name="T51" fmla="*/ 113 h 516"/>
              <a:gd name="T52" fmla="*/ 42 w 268"/>
              <a:gd name="T53" fmla="*/ 140 h 516"/>
              <a:gd name="T54" fmla="*/ 28 w 268"/>
              <a:gd name="T55" fmla="*/ 159 h 516"/>
              <a:gd name="T56" fmla="*/ 25 w 268"/>
              <a:gd name="T57" fmla="*/ 191 h 516"/>
              <a:gd name="T58" fmla="*/ 4 w 268"/>
              <a:gd name="T59" fmla="*/ 222 h 516"/>
              <a:gd name="T60" fmla="*/ 25 w 268"/>
              <a:gd name="T61" fmla="*/ 269 h 516"/>
              <a:gd name="T62" fmla="*/ 20 w 268"/>
              <a:gd name="T63" fmla="*/ 293 h 516"/>
              <a:gd name="T64" fmla="*/ 0 w 268"/>
              <a:gd name="T65" fmla="*/ 324 h 516"/>
              <a:gd name="T66" fmla="*/ 25 w 268"/>
              <a:gd name="T67" fmla="*/ 433 h 516"/>
              <a:gd name="T68" fmla="*/ 7 w 268"/>
              <a:gd name="T69" fmla="*/ 491 h 516"/>
              <a:gd name="T70" fmla="*/ 20 w 268"/>
              <a:gd name="T71" fmla="*/ 515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68" h="516">
                <a:moveTo>
                  <a:pt x="20" y="515"/>
                </a:moveTo>
                <a:lnTo>
                  <a:pt x="75" y="499"/>
                </a:lnTo>
                <a:lnTo>
                  <a:pt x="150" y="452"/>
                </a:lnTo>
                <a:lnTo>
                  <a:pt x="200" y="440"/>
                </a:lnTo>
                <a:lnTo>
                  <a:pt x="238" y="413"/>
                </a:lnTo>
                <a:lnTo>
                  <a:pt x="243" y="351"/>
                </a:lnTo>
                <a:lnTo>
                  <a:pt x="224" y="332"/>
                </a:lnTo>
                <a:lnTo>
                  <a:pt x="229" y="312"/>
                </a:lnTo>
                <a:lnTo>
                  <a:pt x="243" y="293"/>
                </a:lnTo>
                <a:lnTo>
                  <a:pt x="246" y="269"/>
                </a:lnTo>
                <a:lnTo>
                  <a:pt x="259" y="249"/>
                </a:lnTo>
                <a:lnTo>
                  <a:pt x="238" y="210"/>
                </a:lnTo>
                <a:lnTo>
                  <a:pt x="213" y="183"/>
                </a:lnTo>
                <a:lnTo>
                  <a:pt x="224" y="132"/>
                </a:lnTo>
                <a:lnTo>
                  <a:pt x="263" y="113"/>
                </a:lnTo>
                <a:lnTo>
                  <a:pt x="267" y="81"/>
                </a:lnTo>
                <a:lnTo>
                  <a:pt x="255" y="54"/>
                </a:lnTo>
                <a:lnTo>
                  <a:pt x="255" y="20"/>
                </a:lnTo>
                <a:lnTo>
                  <a:pt x="229" y="0"/>
                </a:lnTo>
                <a:lnTo>
                  <a:pt x="180" y="23"/>
                </a:lnTo>
                <a:lnTo>
                  <a:pt x="172" y="15"/>
                </a:lnTo>
                <a:lnTo>
                  <a:pt x="141" y="35"/>
                </a:lnTo>
                <a:lnTo>
                  <a:pt x="120" y="35"/>
                </a:lnTo>
                <a:lnTo>
                  <a:pt x="75" y="93"/>
                </a:lnTo>
                <a:lnTo>
                  <a:pt x="62" y="93"/>
                </a:lnTo>
                <a:lnTo>
                  <a:pt x="37" y="113"/>
                </a:lnTo>
                <a:lnTo>
                  <a:pt x="42" y="140"/>
                </a:lnTo>
                <a:lnTo>
                  <a:pt x="28" y="159"/>
                </a:lnTo>
                <a:lnTo>
                  <a:pt x="25" y="191"/>
                </a:lnTo>
                <a:lnTo>
                  <a:pt x="4" y="222"/>
                </a:lnTo>
                <a:lnTo>
                  <a:pt x="25" y="269"/>
                </a:lnTo>
                <a:lnTo>
                  <a:pt x="20" y="293"/>
                </a:lnTo>
                <a:lnTo>
                  <a:pt x="0" y="324"/>
                </a:lnTo>
                <a:lnTo>
                  <a:pt x="25" y="433"/>
                </a:lnTo>
                <a:lnTo>
                  <a:pt x="7" y="491"/>
                </a:lnTo>
                <a:lnTo>
                  <a:pt x="20" y="515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120" name="AutoShape 48"/>
          <p:cNvCxnSpPr>
            <a:cxnSpLocks noChangeShapeType="1"/>
          </p:cNvCxnSpPr>
          <p:nvPr/>
        </p:nvCxnSpPr>
        <p:spPr bwMode="auto">
          <a:xfrm>
            <a:off x="6737972" y="4985582"/>
            <a:ext cx="0" cy="0"/>
          </a:xfrm>
          <a:prstGeom prst="straightConnector1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21" name="未知"/>
          <p:cNvSpPr>
            <a:spLocks/>
          </p:cNvSpPr>
          <p:nvPr/>
        </p:nvSpPr>
        <p:spPr bwMode="auto">
          <a:xfrm>
            <a:off x="4987878" y="3747869"/>
            <a:ext cx="571500" cy="514350"/>
          </a:xfrm>
          <a:custGeom>
            <a:avLst/>
            <a:gdLst>
              <a:gd name="T0" fmla="*/ 12 w 360"/>
              <a:gd name="T1" fmla="*/ 248 h 324"/>
              <a:gd name="T2" fmla="*/ 63 w 360"/>
              <a:gd name="T3" fmla="*/ 287 h 324"/>
              <a:gd name="T4" fmla="*/ 32 w 360"/>
              <a:gd name="T5" fmla="*/ 263 h 324"/>
              <a:gd name="T6" fmla="*/ 12 w 360"/>
              <a:gd name="T7" fmla="*/ 242 h 324"/>
              <a:gd name="T8" fmla="*/ 6 w 360"/>
              <a:gd name="T9" fmla="*/ 212 h 324"/>
              <a:gd name="T10" fmla="*/ 0 w 360"/>
              <a:gd name="T11" fmla="*/ 188 h 324"/>
              <a:gd name="T12" fmla="*/ 27 w 360"/>
              <a:gd name="T13" fmla="*/ 182 h 324"/>
              <a:gd name="T14" fmla="*/ 60 w 360"/>
              <a:gd name="T15" fmla="*/ 182 h 324"/>
              <a:gd name="T16" fmla="*/ 66 w 360"/>
              <a:gd name="T17" fmla="*/ 173 h 324"/>
              <a:gd name="T18" fmla="*/ 90 w 360"/>
              <a:gd name="T19" fmla="*/ 170 h 324"/>
              <a:gd name="T20" fmla="*/ 117 w 360"/>
              <a:gd name="T21" fmla="*/ 140 h 324"/>
              <a:gd name="T22" fmla="*/ 129 w 360"/>
              <a:gd name="T23" fmla="*/ 131 h 324"/>
              <a:gd name="T24" fmla="*/ 153 w 360"/>
              <a:gd name="T25" fmla="*/ 125 h 324"/>
              <a:gd name="T26" fmla="*/ 171 w 360"/>
              <a:gd name="T27" fmla="*/ 104 h 324"/>
              <a:gd name="T28" fmla="*/ 201 w 360"/>
              <a:gd name="T29" fmla="*/ 98 h 324"/>
              <a:gd name="T30" fmla="*/ 201 w 360"/>
              <a:gd name="T31" fmla="*/ 71 h 324"/>
              <a:gd name="T32" fmla="*/ 216 w 360"/>
              <a:gd name="T33" fmla="*/ 41 h 324"/>
              <a:gd name="T34" fmla="*/ 222 w 360"/>
              <a:gd name="T35" fmla="*/ 17 h 324"/>
              <a:gd name="T36" fmla="*/ 226 w 360"/>
              <a:gd name="T37" fmla="*/ 0 h 324"/>
              <a:gd name="T38" fmla="*/ 279 w 360"/>
              <a:gd name="T39" fmla="*/ 19 h 324"/>
              <a:gd name="T40" fmla="*/ 290 w 360"/>
              <a:gd name="T41" fmla="*/ 34 h 324"/>
              <a:gd name="T42" fmla="*/ 319 w 360"/>
              <a:gd name="T43" fmla="*/ 27 h 324"/>
              <a:gd name="T44" fmla="*/ 335 w 360"/>
              <a:gd name="T45" fmla="*/ 31 h 324"/>
              <a:gd name="T46" fmla="*/ 355 w 360"/>
              <a:gd name="T47" fmla="*/ 50 h 324"/>
              <a:gd name="T48" fmla="*/ 360 w 360"/>
              <a:gd name="T49" fmla="*/ 91 h 324"/>
              <a:gd name="T50" fmla="*/ 355 w 360"/>
              <a:gd name="T51" fmla="*/ 107 h 324"/>
              <a:gd name="T52" fmla="*/ 343 w 360"/>
              <a:gd name="T53" fmla="*/ 103 h 324"/>
              <a:gd name="T54" fmla="*/ 310 w 360"/>
              <a:gd name="T55" fmla="*/ 129 h 324"/>
              <a:gd name="T56" fmla="*/ 254 w 360"/>
              <a:gd name="T57" fmla="*/ 138 h 324"/>
              <a:gd name="T58" fmla="*/ 239 w 360"/>
              <a:gd name="T59" fmla="*/ 153 h 324"/>
              <a:gd name="T60" fmla="*/ 249 w 360"/>
              <a:gd name="T61" fmla="*/ 167 h 324"/>
              <a:gd name="T62" fmla="*/ 254 w 360"/>
              <a:gd name="T63" fmla="*/ 198 h 324"/>
              <a:gd name="T64" fmla="*/ 267 w 360"/>
              <a:gd name="T65" fmla="*/ 203 h 324"/>
              <a:gd name="T66" fmla="*/ 307 w 360"/>
              <a:gd name="T67" fmla="*/ 248 h 324"/>
              <a:gd name="T68" fmla="*/ 310 w 360"/>
              <a:gd name="T69" fmla="*/ 309 h 324"/>
              <a:gd name="T70" fmla="*/ 282 w 360"/>
              <a:gd name="T71" fmla="*/ 324 h 324"/>
              <a:gd name="T72" fmla="*/ 263 w 360"/>
              <a:gd name="T73" fmla="*/ 305 h 324"/>
              <a:gd name="T74" fmla="*/ 239 w 360"/>
              <a:gd name="T75" fmla="*/ 274 h 324"/>
              <a:gd name="T76" fmla="*/ 239 w 360"/>
              <a:gd name="T77" fmla="*/ 259 h 324"/>
              <a:gd name="T78" fmla="*/ 222 w 360"/>
              <a:gd name="T79" fmla="*/ 255 h 324"/>
              <a:gd name="T80" fmla="*/ 206 w 360"/>
              <a:gd name="T81" fmla="*/ 263 h 324"/>
              <a:gd name="T82" fmla="*/ 174 w 360"/>
              <a:gd name="T83" fmla="*/ 248 h 324"/>
              <a:gd name="T84" fmla="*/ 162 w 360"/>
              <a:gd name="T85" fmla="*/ 279 h 324"/>
              <a:gd name="T86" fmla="*/ 139 w 360"/>
              <a:gd name="T87" fmla="*/ 282 h 324"/>
              <a:gd name="T88" fmla="*/ 118 w 360"/>
              <a:gd name="T89" fmla="*/ 309 h 324"/>
              <a:gd name="T90" fmla="*/ 109 w 360"/>
              <a:gd name="T91" fmla="*/ 301 h 324"/>
              <a:gd name="T92" fmla="*/ 89 w 360"/>
              <a:gd name="T93" fmla="*/ 309 h 324"/>
              <a:gd name="T94" fmla="*/ 66 w 360"/>
              <a:gd name="T95" fmla="*/ 293 h 324"/>
              <a:gd name="T96" fmla="*/ 12 w 360"/>
              <a:gd name="T97" fmla="*/ 24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0" h="324">
                <a:moveTo>
                  <a:pt x="12" y="248"/>
                </a:moveTo>
                <a:lnTo>
                  <a:pt x="63" y="287"/>
                </a:lnTo>
                <a:lnTo>
                  <a:pt x="32" y="263"/>
                </a:lnTo>
                <a:lnTo>
                  <a:pt x="12" y="242"/>
                </a:lnTo>
                <a:lnTo>
                  <a:pt x="6" y="212"/>
                </a:lnTo>
                <a:lnTo>
                  <a:pt x="0" y="188"/>
                </a:lnTo>
                <a:lnTo>
                  <a:pt x="27" y="182"/>
                </a:lnTo>
                <a:lnTo>
                  <a:pt x="60" y="182"/>
                </a:lnTo>
                <a:lnTo>
                  <a:pt x="66" y="173"/>
                </a:lnTo>
                <a:lnTo>
                  <a:pt x="90" y="170"/>
                </a:lnTo>
                <a:lnTo>
                  <a:pt x="117" y="140"/>
                </a:lnTo>
                <a:lnTo>
                  <a:pt x="129" y="131"/>
                </a:lnTo>
                <a:lnTo>
                  <a:pt x="153" y="125"/>
                </a:lnTo>
                <a:lnTo>
                  <a:pt x="171" y="104"/>
                </a:lnTo>
                <a:lnTo>
                  <a:pt x="201" y="98"/>
                </a:lnTo>
                <a:lnTo>
                  <a:pt x="201" y="71"/>
                </a:lnTo>
                <a:lnTo>
                  <a:pt x="216" y="41"/>
                </a:lnTo>
                <a:lnTo>
                  <a:pt x="222" y="17"/>
                </a:lnTo>
                <a:lnTo>
                  <a:pt x="226" y="0"/>
                </a:lnTo>
                <a:lnTo>
                  <a:pt x="279" y="19"/>
                </a:lnTo>
                <a:lnTo>
                  <a:pt x="290" y="34"/>
                </a:lnTo>
                <a:lnTo>
                  <a:pt x="319" y="27"/>
                </a:lnTo>
                <a:lnTo>
                  <a:pt x="335" y="31"/>
                </a:lnTo>
                <a:lnTo>
                  <a:pt x="355" y="50"/>
                </a:lnTo>
                <a:lnTo>
                  <a:pt x="360" y="91"/>
                </a:lnTo>
                <a:lnTo>
                  <a:pt x="355" y="107"/>
                </a:lnTo>
                <a:lnTo>
                  <a:pt x="343" y="103"/>
                </a:lnTo>
                <a:lnTo>
                  <a:pt x="310" y="129"/>
                </a:lnTo>
                <a:lnTo>
                  <a:pt x="254" y="138"/>
                </a:lnTo>
                <a:lnTo>
                  <a:pt x="239" y="153"/>
                </a:lnTo>
                <a:lnTo>
                  <a:pt x="249" y="167"/>
                </a:lnTo>
                <a:lnTo>
                  <a:pt x="254" y="198"/>
                </a:lnTo>
                <a:lnTo>
                  <a:pt x="267" y="203"/>
                </a:lnTo>
                <a:lnTo>
                  <a:pt x="307" y="248"/>
                </a:lnTo>
                <a:lnTo>
                  <a:pt x="310" y="309"/>
                </a:lnTo>
                <a:lnTo>
                  <a:pt x="282" y="324"/>
                </a:lnTo>
                <a:lnTo>
                  <a:pt x="263" y="305"/>
                </a:lnTo>
                <a:lnTo>
                  <a:pt x="239" y="274"/>
                </a:lnTo>
                <a:lnTo>
                  <a:pt x="239" y="259"/>
                </a:lnTo>
                <a:lnTo>
                  <a:pt x="222" y="255"/>
                </a:lnTo>
                <a:lnTo>
                  <a:pt x="206" y="263"/>
                </a:lnTo>
                <a:lnTo>
                  <a:pt x="174" y="248"/>
                </a:lnTo>
                <a:lnTo>
                  <a:pt x="162" y="279"/>
                </a:lnTo>
                <a:lnTo>
                  <a:pt x="139" y="282"/>
                </a:lnTo>
                <a:lnTo>
                  <a:pt x="118" y="309"/>
                </a:lnTo>
                <a:lnTo>
                  <a:pt x="109" y="301"/>
                </a:lnTo>
                <a:lnTo>
                  <a:pt x="89" y="309"/>
                </a:lnTo>
                <a:lnTo>
                  <a:pt x="66" y="293"/>
                </a:lnTo>
                <a:lnTo>
                  <a:pt x="12" y="248"/>
                </a:lnTo>
                <a:close/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2" name="未知"/>
          <p:cNvSpPr>
            <a:spLocks/>
          </p:cNvSpPr>
          <p:nvPr/>
        </p:nvSpPr>
        <p:spPr bwMode="auto">
          <a:xfrm>
            <a:off x="6156278" y="2638206"/>
            <a:ext cx="179388" cy="203200"/>
          </a:xfrm>
          <a:custGeom>
            <a:avLst/>
            <a:gdLst>
              <a:gd name="T0" fmla="*/ 88 w 113"/>
              <a:gd name="T1" fmla="*/ 100 h 128"/>
              <a:gd name="T2" fmla="*/ 77 w 113"/>
              <a:gd name="T3" fmla="*/ 116 h 128"/>
              <a:gd name="T4" fmla="*/ 56 w 113"/>
              <a:gd name="T5" fmla="*/ 128 h 128"/>
              <a:gd name="T6" fmla="*/ 16 w 113"/>
              <a:gd name="T7" fmla="*/ 116 h 128"/>
              <a:gd name="T8" fmla="*/ 16 w 113"/>
              <a:gd name="T9" fmla="*/ 109 h 128"/>
              <a:gd name="T10" fmla="*/ 16 w 113"/>
              <a:gd name="T11" fmla="*/ 48 h 128"/>
              <a:gd name="T12" fmla="*/ 0 w 113"/>
              <a:gd name="T13" fmla="*/ 14 h 128"/>
              <a:gd name="T14" fmla="*/ 38 w 113"/>
              <a:gd name="T15" fmla="*/ 0 h 128"/>
              <a:gd name="T16" fmla="*/ 56 w 113"/>
              <a:gd name="T17" fmla="*/ 2 h 128"/>
              <a:gd name="T18" fmla="*/ 65 w 113"/>
              <a:gd name="T19" fmla="*/ 21 h 128"/>
              <a:gd name="T20" fmla="*/ 60 w 113"/>
              <a:gd name="T21" fmla="*/ 32 h 128"/>
              <a:gd name="T22" fmla="*/ 89 w 113"/>
              <a:gd name="T23" fmla="*/ 52 h 128"/>
              <a:gd name="T24" fmla="*/ 94 w 113"/>
              <a:gd name="T25" fmla="*/ 66 h 128"/>
              <a:gd name="T26" fmla="*/ 113 w 113"/>
              <a:gd name="T27" fmla="*/ 74 h 128"/>
              <a:gd name="T28" fmla="*/ 88 w 113"/>
              <a:gd name="T29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" h="128">
                <a:moveTo>
                  <a:pt x="88" y="100"/>
                </a:moveTo>
                <a:lnTo>
                  <a:pt x="77" y="116"/>
                </a:lnTo>
                <a:lnTo>
                  <a:pt x="56" y="128"/>
                </a:lnTo>
                <a:lnTo>
                  <a:pt x="16" y="116"/>
                </a:lnTo>
                <a:lnTo>
                  <a:pt x="16" y="109"/>
                </a:lnTo>
                <a:lnTo>
                  <a:pt x="16" y="48"/>
                </a:lnTo>
                <a:lnTo>
                  <a:pt x="0" y="14"/>
                </a:lnTo>
                <a:lnTo>
                  <a:pt x="38" y="0"/>
                </a:lnTo>
                <a:lnTo>
                  <a:pt x="56" y="2"/>
                </a:lnTo>
                <a:lnTo>
                  <a:pt x="65" y="21"/>
                </a:lnTo>
                <a:lnTo>
                  <a:pt x="60" y="32"/>
                </a:lnTo>
                <a:lnTo>
                  <a:pt x="89" y="52"/>
                </a:lnTo>
                <a:lnTo>
                  <a:pt x="94" y="66"/>
                </a:lnTo>
                <a:lnTo>
                  <a:pt x="113" y="74"/>
                </a:lnTo>
                <a:lnTo>
                  <a:pt x="88" y="100"/>
                </a:lnTo>
              </a:path>
            </a:pathLst>
          </a:custGeom>
          <a:solidFill>
            <a:srgbClr val="008000"/>
          </a:solidFill>
          <a:ln w="12700" cap="rnd" cmpd="sng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3349214" y="178088"/>
          <a:ext cx="7318786" cy="605103"/>
        </p:xfrm>
        <a:graphic>
          <a:graphicData uri="http://schemas.openxmlformats.org/drawingml/2006/table">
            <a:tbl>
              <a:tblPr/>
              <a:tblGrid>
                <a:gridCol w="731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CLHLS</a:t>
                      </a:r>
                      <a:r>
                        <a:rPr lang="en-US" sz="2800" b="1" baseline="0" dirty="0">
                          <a:solidFill>
                            <a:srgbClr val="3561AB"/>
                          </a:solidFill>
                          <a:effectLst/>
                        </a:rPr>
                        <a:t> Study Design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" name="直接箭头连接符 6"/>
          <p:cNvCxnSpPr>
            <a:cxnSpLocks noChangeShapeType="1"/>
          </p:cNvCxnSpPr>
          <p:nvPr/>
        </p:nvCxnSpPr>
        <p:spPr bwMode="auto">
          <a:xfrm flipV="1">
            <a:off x="1824264" y="4574959"/>
            <a:ext cx="9340261" cy="1812351"/>
          </a:xfrm>
          <a:prstGeom prst="straightConnector1">
            <a:avLst/>
          </a:prstGeom>
          <a:noFill/>
          <a:ln w="76200" algn="ctr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3" name="TextBox 10"/>
          <p:cNvSpPr txBox="1">
            <a:spLocks noChangeArrowheads="1"/>
          </p:cNvSpPr>
          <p:nvPr/>
        </p:nvSpPr>
        <p:spPr bwMode="auto">
          <a:xfrm>
            <a:off x="2052191" y="5638800"/>
            <a:ext cx="430887" cy="54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1998</a:t>
            </a:r>
            <a:endParaRPr lang="zh-CN" alt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4" name="TextBox 11"/>
          <p:cNvSpPr txBox="1">
            <a:spLocks noChangeArrowheads="1"/>
          </p:cNvSpPr>
          <p:nvPr/>
        </p:nvSpPr>
        <p:spPr bwMode="auto">
          <a:xfrm>
            <a:off x="3233706" y="6248400"/>
            <a:ext cx="430887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cs typeface="Times New Roman" panose="02020603050405020304" pitchFamily="18" charset="0"/>
              </a:rPr>
              <a:t>2000</a:t>
            </a:r>
            <a:endParaRPr lang="zh-CN" altLang="en-US" sz="16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4376706" y="6172200"/>
            <a:ext cx="430887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cs typeface="Times New Roman" panose="02020603050405020304" pitchFamily="18" charset="0"/>
              </a:rPr>
              <a:t>2002</a:t>
            </a:r>
            <a:endParaRPr lang="zh-CN" altLang="en-US" sz="16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6" name="TextBox 14"/>
          <p:cNvSpPr txBox="1">
            <a:spLocks noChangeArrowheads="1"/>
          </p:cNvSpPr>
          <p:nvPr/>
        </p:nvSpPr>
        <p:spPr bwMode="auto">
          <a:xfrm>
            <a:off x="5672106" y="5943600"/>
            <a:ext cx="4308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cs typeface="Times New Roman" panose="02020603050405020304" pitchFamily="18" charset="0"/>
              </a:rPr>
              <a:t>2005</a:t>
            </a:r>
            <a:endParaRPr lang="zh-CN" altLang="en-US" sz="16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7" name="TextBox 15"/>
          <p:cNvSpPr txBox="1">
            <a:spLocks noChangeArrowheads="1"/>
          </p:cNvSpPr>
          <p:nvPr/>
        </p:nvSpPr>
        <p:spPr bwMode="auto">
          <a:xfrm>
            <a:off x="6776591" y="5715000"/>
            <a:ext cx="4308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2008-2009</a:t>
            </a:r>
            <a:endParaRPr lang="zh-CN" alt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16"/>
          <p:cNvSpPr txBox="1">
            <a:spLocks noChangeArrowheads="1"/>
          </p:cNvSpPr>
          <p:nvPr/>
        </p:nvSpPr>
        <p:spPr bwMode="auto">
          <a:xfrm>
            <a:off x="7881076" y="5486400"/>
            <a:ext cx="4308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cs typeface="Times New Roman" panose="02020603050405020304" pitchFamily="18" charset="0"/>
              </a:rPr>
              <a:t>2011-2012</a:t>
            </a:r>
            <a:endParaRPr lang="zh-CN" altLang="en-US" sz="16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 bwMode="auto">
          <a:xfrm>
            <a:off x="8795476" y="5181600"/>
            <a:ext cx="4308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2014</a:t>
            </a:r>
            <a:endParaRPr lang="zh-CN" alt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0" name="五角星 19"/>
          <p:cNvSpPr/>
          <p:nvPr/>
        </p:nvSpPr>
        <p:spPr bwMode="auto">
          <a:xfrm>
            <a:off x="2091379" y="6172200"/>
            <a:ext cx="304800" cy="3048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61" name="五角星 20"/>
          <p:cNvSpPr/>
          <p:nvPr/>
        </p:nvSpPr>
        <p:spPr bwMode="auto">
          <a:xfrm>
            <a:off x="3234379" y="5867400"/>
            <a:ext cx="381000" cy="3810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62" name="五角星 21"/>
          <p:cNvSpPr/>
          <p:nvPr/>
        </p:nvSpPr>
        <p:spPr bwMode="auto">
          <a:xfrm>
            <a:off x="7844064" y="4868863"/>
            <a:ext cx="533400" cy="4572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63" name="五角星 22"/>
          <p:cNvSpPr/>
          <p:nvPr/>
        </p:nvSpPr>
        <p:spPr bwMode="auto">
          <a:xfrm>
            <a:off x="6777264" y="5094288"/>
            <a:ext cx="533400" cy="4572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64" name="五角星 23"/>
          <p:cNvSpPr/>
          <p:nvPr/>
        </p:nvSpPr>
        <p:spPr bwMode="auto">
          <a:xfrm>
            <a:off x="5634264" y="5334000"/>
            <a:ext cx="533400" cy="5334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65" name="五角星 24"/>
          <p:cNvSpPr/>
          <p:nvPr/>
        </p:nvSpPr>
        <p:spPr bwMode="auto">
          <a:xfrm>
            <a:off x="4338864" y="5543550"/>
            <a:ext cx="533400" cy="5334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66" name="五角星 25"/>
          <p:cNvSpPr/>
          <p:nvPr/>
        </p:nvSpPr>
        <p:spPr bwMode="auto">
          <a:xfrm>
            <a:off x="8796149" y="4724400"/>
            <a:ext cx="533400" cy="4572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4094" y="786785"/>
            <a:ext cx="3360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22 of China’s 31 provinces,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85%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Randomly selected half of the counties and cities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Baseline in 1998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7 follow-ups with replacement sample for deceased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wave</a:t>
            </a:r>
            <a:r>
              <a:rPr lang="zh-CN" altLang="en-US" dirty="0"/>
              <a:t> </a:t>
            </a:r>
            <a:r>
              <a:rPr lang="en-US" altLang="zh-CN" dirty="0"/>
              <a:t>forthcoming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1 more waves planned: 2023. </a:t>
            </a:r>
            <a:endParaRPr lang="zh-CN" altLang="en-US" dirty="0"/>
          </a:p>
        </p:txBody>
      </p:sp>
      <p:sp>
        <p:nvSpPr>
          <p:cNvPr id="69" name="TextBox 17">
            <a:extLst>
              <a:ext uri="{FF2B5EF4-FFF2-40B4-BE49-F238E27FC236}">
                <a16:creationId xmlns:a16="http://schemas.microsoft.com/office/drawing/2014/main" id="{23968C34-D1E4-51CA-D841-BFFC1C855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9472" y="5047242"/>
            <a:ext cx="4308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2018-2019</a:t>
            </a:r>
            <a:endParaRPr lang="zh-CN" alt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0" name="五角星 25">
            <a:extLst>
              <a:ext uri="{FF2B5EF4-FFF2-40B4-BE49-F238E27FC236}">
                <a16:creationId xmlns:a16="http://schemas.microsoft.com/office/drawing/2014/main" id="{C38C6E0D-1E4F-7400-2590-7C897BFAC17A}"/>
              </a:ext>
            </a:extLst>
          </p:cNvPr>
          <p:cNvSpPr/>
          <p:nvPr/>
        </p:nvSpPr>
        <p:spPr bwMode="auto">
          <a:xfrm>
            <a:off x="9680145" y="4590042"/>
            <a:ext cx="533400" cy="4572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  <p:sp>
        <p:nvSpPr>
          <p:cNvPr id="71" name="TextBox 17">
            <a:extLst>
              <a:ext uri="{FF2B5EF4-FFF2-40B4-BE49-F238E27FC236}">
                <a16:creationId xmlns:a16="http://schemas.microsoft.com/office/drawing/2014/main" id="{697039B8-4ABF-0896-97EE-748650667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422" y="4868863"/>
            <a:ext cx="4308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fontAlgn="base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fontAlgn="base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fontAlgn="base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fontAlgn="base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fontAlgn="base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2020</a:t>
            </a:r>
            <a:endParaRPr lang="zh-CN" alt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2" name="五角星 25">
            <a:extLst>
              <a:ext uri="{FF2B5EF4-FFF2-40B4-BE49-F238E27FC236}">
                <a16:creationId xmlns:a16="http://schemas.microsoft.com/office/drawing/2014/main" id="{960D78A8-3E9A-A538-40C2-82686D47F208}"/>
              </a:ext>
            </a:extLst>
          </p:cNvPr>
          <p:cNvSpPr/>
          <p:nvPr/>
        </p:nvSpPr>
        <p:spPr bwMode="auto">
          <a:xfrm>
            <a:off x="10573095" y="4411663"/>
            <a:ext cx="533400" cy="457200"/>
          </a:xfrm>
          <a:prstGeom prst="star5">
            <a:avLst/>
          </a:prstGeom>
          <a:solidFill>
            <a:srgbClr val="00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fontAlgn="base">
              <a:spcBef>
                <a:spcPct val="0"/>
              </a:spcBef>
              <a:buClrTx/>
              <a:buFontTx/>
              <a:buNone/>
              <a:defRPr/>
            </a:pPr>
            <a:endParaRPr lang="zh-CN" altLang="en-US" sz="32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493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9"/>
          <p:cNvSpPr>
            <a:spLocks noGrp="1"/>
          </p:cNvSpPr>
          <p:nvPr>
            <p:ph sz="quarter" idx="10"/>
          </p:nvPr>
        </p:nvSpPr>
        <p:spPr>
          <a:xfrm>
            <a:off x="3221147" y="241420"/>
            <a:ext cx="7939087" cy="523875"/>
          </a:xfrm>
        </p:spPr>
        <p:txBody>
          <a:bodyPr>
            <a:normAutofit/>
          </a:bodyPr>
          <a:lstStyle/>
          <a:p>
            <a:pPr fontAlgn="t"/>
            <a:r>
              <a:rPr lang="en-US" altLang="zh-CN" sz="2800" b="1" dirty="0">
                <a:solidFill>
                  <a:srgbClr val="3561AB"/>
                </a:solidFill>
                <a:latin typeface="+mn-lt"/>
                <a:ea typeface="+mn-ea"/>
              </a:rPr>
              <a:t>Sample Distribution by Vital Status</a:t>
            </a:r>
            <a:endParaRPr lang="zh-CN" altLang="en-US" sz="2800" b="1" dirty="0">
              <a:solidFill>
                <a:srgbClr val="3561AB"/>
              </a:solidFill>
              <a:latin typeface="+mn-lt"/>
              <a:ea typeface="+mn-ea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502081"/>
              </p:ext>
            </p:extLst>
          </p:nvPr>
        </p:nvGraphicFramePr>
        <p:xfrm>
          <a:off x="2413803" y="1000542"/>
          <a:ext cx="7109138" cy="4932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89498" y="6298392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Total number of deaths 65+ = 26,701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52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2187665" y="1445289"/>
          <a:ext cx="8043730" cy="5893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9"/>
          <p:cNvSpPr>
            <a:spLocks noGrp="1"/>
          </p:cNvSpPr>
          <p:nvPr>
            <p:ph sz="quarter" idx="10"/>
          </p:nvPr>
        </p:nvSpPr>
        <p:spPr>
          <a:xfrm>
            <a:off x="3365915" y="252363"/>
            <a:ext cx="7939087" cy="523875"/>
          </a:xfrm>
        </p:spPr>
        <p:txBody>
          <a:bodyPr>
            <a:normAutofit/>
          </a:bodyPr>
          <a:lstStyle/>
          <a:p>
            <a:pPr fontAlgn="t"/>
            <a:r>
              <a:rPr lang="en-US" altLang="zh-CN" sz="2800" b="1" dirty="0">
                <a:solidFill>
                  <a:srgbClr val="3561AB"/>
                </a:solidFill>
                <a:latin typeface="+mn-lt"/>
                <a:ea typeface="+mn-ea"/>
              </a:rPr>
              <a:t>Age Group Distribution</a:t>
            </a:r>
            <a:endParaRPr lang="zh-CN" altLang="en-US" sz="2800" b="1" dirty="0">
              <a:solidFill>
                <a:srgbClr val="3561AB"/>
              </a:solidFill>
              <a:latin typeface="+mn-lt"/>
              <a:ea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4180" y="798958"/>
            <a:ext cx="6995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The CLHLS has the largest sample of centenarians in the world according to a report in </a:t>
            </a:r>
            <a:r>
              <a:rPr lang="en-US" altLang="zh-CN" b="1" i="1" dirty="0">
                <a:solidFill>
                  <a:srgbClr val="000000"/>
                </a:solidFill>
                <a:latin typeface="Verdana" panose="020B0604030504040204" pitchFamily="34" charset="0"/>
              </a:rPr>
              <a:t>Science.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2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D220-954F-B1B8-85D0-67FF713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Analysis 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BF348-5758-F8C7-FC23-DBC04136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Goal: Helping you understand the general progression of data analysis in healthcare using the CLHLS dataset and techniques in STATA and R.</a:t>
            </a:r>
          </a:p>
          <a:p>
            <a:r>
              <a:rPr kumimoji="1" lang="en-US" altLang="zh-CN" dirty="0"/>
              <a:t>Lecturers:</a:t>
            </a:r>
          </a:p>
          <a:p>
            <a:pPr lvl="1"/>
            <a:r>
              <a:rPr kumimoji="1" lang="en-US" altLang="zh-CN" dirty="0"/>
              <a:t>Xian Zhang (</a:t>
            </a:r>
            <a:r>
              <a:rPr kumimoji="1" lang="en-US" altLang="zh-CN" dirty="0">
                <a:hlinkClick r:id="rId2"/>
              </a:rPr>
              <a:t>xz152@</a:t>
            </a:r>
            <a:r>
              <a:rPr kumimoji="1" lang="en-US" altLang="zh-CN" dirty="0">
                <a:hlinkClick r:id="rId3"/>
              </a:rPr>
              <a:t>dukekunshan.edu.cn</a:t>
            </a:r>
            <a:r>
              <a:rPr kumimoji="1" lang="en-US" altLang="zh-CN" dirty="0"/>
              <a:t>), Research Fellow at the Global Health Research Center</a:t>
            </a:r>
          </a:p>
          <a:p>
            <a:pPr lvl="1"/>
            <a:r>
              <a:rPr kumimoji="1" lang="en-US" altLang="zh-CN" dirty="0"/>
              <a:t>Bruce Zhou (</a:t>
            </a:r>
            <a:r>
              <a:rPr kumimoji="1" lang="en-US" altLang="zh-CN" dirty="0">
                <a:hlinkClick r:id="rId4"/>
              </a:rPr>
              <a:t>huiyuan.zhou@dukekunshan.edu.cn</a:t>
            </a:r>
            <a:r>
              <a:rPr kumimoji="1" lang="en-US" altLang="zh-CN" dirty="0"/>
              <a:t>), Senior student majoring in data science</a:t>
            </a:r>
          </a:p>
          <a:p>
            <a:pPr lvl="1"/>
            <a:r>
              <a:rPr kumimoji="1" lang="en-US" altLang="zh-CN" dirty="0"/>
              <a:t>Ruolin Zhang (</a:t>
            </a:r>
            <a:r>
              <a:rPr kumimoji="1" lang="en-US" altLang="zh-CN" dirty="0">
                <a:hlinkClick r:id="rId3"/>
              </a:rPr>
              <a:t>ruolin.zhang@dukekunshan.edu.cn</a:t>
            </a:r>
            <a:r>
              <a:rPr kumimoji="1" lang="en-US" altLang="zh-CN" dirty="0"/>
              <a:t>) Senior student majoring in behavior science</a:t>
            </a:r>
          </a:p>
          <a:p>
            <a:pPr lvl="1"/>
            <a:r>
              <a:rPr kumimoji="1" lang="en-US" altLang="zh-CN" dirty="0" err="1"/>
              <a:t>Xiaochen</a:t>
            </a:r>
            <a:r>
              <a:rPr kumimoji="1" lang="en-US" altLang="zh-CN" dirty="0"/>
              <a:t> Zhang (</a:t>
            </a:r>
            <a:r>
              <a:rPr kumimoji="1" lang="en-US" altLang="zh-CN" dirty="0">
                <a:hlinkClick r:id="rId5"/>
              </a:rPr>
              <a:t>xiaochen.zhang@dukekunshan.edu.cn</a:t>
            </a:r>
            <a:r>
              <a:rPr kumimoji="1" lang="en-US" altLang="zh-CN" dirty="0"/>
              <a:t>), Assistant Professor of Applied Economics at the Division of Social Sciences</a:t>
            </a:r>
          </a:p>
          <a:p>
            <a:r>
              <a:rPr kumimoji="1" lang="en-US" altLang="zh-CN" dirty="0"/>
              <a:t>Study Period: 9:00-10:00 a.m. every Friday, 4/9/2024-6/7/2024. </a:t>
            </a:r>
          </a:p>
        </p:txBody>
      </p:sp>
    </p:spTree>
    <p:extLst>
      <p:ext uri="{BB962C8B-B14F-4D97-AF65-F5344CB8AC3E}">
        <p14:creationId xmlns:p14="http://schemas.microsoft.com/office/powerpoint/2010/main" val="323143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3.2 </a:t>
            </a:r>
            <a:r>
              <a:rPr lang="en-US" altLang="zh-CN" dirty="0">
                <a:solidFill>
                  <a:srgbClr val="003B81"/>
                </a:solidFill>
              </a:rPr>
              <a:t>Introduction</a:t>
            </a:r>
            <a:r>
              <a:rPr lang="zh-CN" altLang="en-US" dirty="0">
                <a:solidFill>
                  <a:srgbClr val="003B81"/>
                </a:solidFill>
              </a:rPr>
              <a:t> </a:t>
            </a:r>
            <a:r>
              <a:rPr lang="en-US" altLang="zh-CN" dirty="0">
                <a:solidFill>
                  <a:srgbClr val="003B81"/>
                </a:solidFill>
              </a:rPr>
              <a:t>of</a:t>
            </a:r>
            <a:r>
              <a:rPr lang="zh-CN" altLang="en-US" dirty="0">
                <a:solidFill>
                  <a:srgbClr val="003B81"/>
                </a:solidFill>
              </a:rPr>
              <a:t> </a:t>
            </a:r>
            <a:r>
              <a:rPr lang="en-US" altLang="zh-CN" dirty="0">
                <a:solidFill>
                  <a:srgbClr val="003B81"/>
                </a:solidFill>
              </a:rPr>
              <a:t>CLHLS :</a:t>
            </a:r>
            <a:r>
              <a:rPr lang="en-US" dirty="0">
                <a:solidFill>
                  <a:srgbClr val="003B81"/>
                </a:solidFill>
              </a:rPr>
              <a:t>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82984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1206500" y="512564"/>
            <a:ext cx="100456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kumimoji="1" lang="zh-CN" altLang="en-US" sz="3600" dirty="0"/>
              <a:t> </a:t>
            </a:r>
            <a:endParaRPr lang="zh-CN" altLang="en-US" sz="36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2089-05B5-4C71-DFE9-36C8262CA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152" y="1885125"/>
            <a:ext cx="10585449" cy="542595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BB9EBE4-69DA-8486-FAA2-C5E7FF5B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53" y="261888"/>
            <a:ext cx="7886700" cy="5429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Data Structure: General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026" name="Picture 2" descr="Cross-sectional vs longitudinal studies">
            <a:extLst>
              <a:ext uri="{FF2B5EF4-FFF2-40B4-BE49-F238E27FC236}">
                <a16:creationId xmlns:a16="http://schemas.microsoft.com/office/drawing/2014/main" id="{96191251-6A94-7D2B-991D-D303F7DC0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5660" r="49265" b="15663"/>
          <a:stretch/>
        </p:blipFill>
        <p:spPr bwMode="auto">
          <a:xfrm>
            <a:off x="460407" y="774501"/>
            <a:ext cx="3746274" cy="348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ross-sectional vs longitudinal studies">
            <a:extLst>
              <a:ext uri="{FF2B5EF4-FFF2-40B4-BE49-F238E27FC236}">
                <a16:creationId xmlns:a16="http://schemas.microsoft.com/office/drawing/2014/main" id="{765600D4-A7D2-A9AB-C51F-A6864862D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8" t="7938" r="5542" b="10383"/>
          <a:stretch/>
        </p:blipFill>
        <p:spPr bwMode="auto">
          <a:xfrm>
            <a:off x="7600500" y="813141"/>
            <a:ext cx="3385000" cy="361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oss-sectional vs longitudinal studies">
            <a:extLst>
              <a:ext uri="{FF2B5EF4-FFF2-40B4-BE49-F238E27FC236}">
                <a16:creationId xmlns:a16="http://schemas.microsoft.com/office/drawing/2014/main" id="{39AF53E6-7FC2-97BD-10A1-EEF3E816C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8" t="23917" r="5542" b="10383"/>
          <a:stretch/>
        </p:blipFill>
        <p:spPr bwMode="auto">
          <a:xfrm>
            <a:off x="3967200" y="1611085"/>
            <a:ext cx="3385000" cy="290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F7EAE76A-6E4D-E729-675C-6F13CBFE5755}"/>
              </a:ext>
            </a:extLst>
          </p:cNvPr>
          <p:cNvSpPr txBox="1">
            <a:spLocks/>
          </p:cNvSpPr>
          <p:nvPr/>
        </p:nvSpPr>
        <p:spPr>
          <a:xfrm>
            <a:off x="4290816" y="1145603"/>
            <a:ext cx="7780352" cy="4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</a:rPr>
              <a:t>Mixed cross-sectional Study</a:t>
            </a:r>
            <a:endParaRPr lang="zh-CN" altLang="en-US" sz="18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6" name="Picture 2" descr="Cross-sectional vs longitudinal studies">
            <a:extLst>
              <a:ext uri="{FF2B5EF4-FFF2-40B4-BE49-F238E27FC236}">
                <a16:creationId xmlns:a16="http://schemas.microsoft.com/office/drawing/2014/main" id="{D20840A3-D268-8966-B72B-6ECEF172E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39184" r="69192" b="57312"/>
          <a:stretch/>
        </p:blipFill>
        <p:spPr bwMode="auto">
          <a:xfrm>
            <a:off x="5356483" y="2457457"/>
            <a:ext cx="700481" cy="1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oss-sectional vs longitudinal studies">
            <a:extLst>
              <a:ext uri="{FF2B5EF4-FFF2-40B4-BE49-F238E27FC236}">
                <a16:creationId xmlns:a16="http://schemas.microsoft.com/office/drawing/2014/main" id="{205B878D-71D6-014D-31F2-E6CEB1183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39184" r="69192" b="57312"/>
          <a:stretch/>
        </p:blipFill>
        <p:spPr bwMode="auto">
          <a:xfrm>
            <a:off x="5356484" y="2147063"/>
            <a:ext cx="700481" cy="1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ross-sectional vs longitudinal studies">
            <a:extLst>
              <a:ext uri="{FF2B5EF4-FFF2-40B4-BE49-F238E27FC236}">
                <a16:creationId xmlns:a16="http://schemas.microsoft.com/office/drawing/2014/main" id="{991F5962-04F8-B007-9E80-E6E04D9EE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39184" r="69192" b="57312"/>
          <a:stretch/>
        </p:blipFill>
        <p:spPr bwMode="auto">
          <a:xfrm>
            <a:off x="5356484" y="2302260"/>
            <a:ext cx="700481" cy="1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ross-sectional vs longitudinal studies">
            <a:extLst>
              <a:ext uri="{FF2B5EF4-FFF2-40B4-BE49-F238E27FC236}">
                <a16:creationId xmlns:a16="http://schemas.microsoft.com/office/drawing/2014/main" id="{2FEB35AB-CB07-397B-F015-4FDF61097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42531" r="69192" b="53965"/>
          <a:stretch/>
        </p:blipFill>
        <p:spPr bwMode="auto">
          <a:xfrm>
            <a:off x="6296504" y="2136325"/>
            <a:ext cx="700481" cy="1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ross-sectional vs longitudinal studies">
            <a:extLst>
              <a:ext uri="{FF2B5EF4-FFF2-40B4-BE49-F238E27FC236}">
                <a16:creationId xmlns:a16="http://schemas.microsoft.com/office/drawing/2014/main" id="{088C7C47-360E-1D1A-42BB-FA87E0445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42531" r="69192" b="53965"/>
          <a:stretch/>
        </p:blipFill>
        <p:spPr bwMode="auto">
          <a:xfrm>
            <a:off x="6296504" y="2289587"/>
            <a:ext cx="700481" cy="1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ross-sectional vs longitudinal studies">
            <a:extLst>
              <a:ext uri="{FF2B5EF4-FFF2-40B4-BE49-F238E27FC236}">
                <a16:creationId xmlns:a16="http://schemas.microsoft.com/office/drawing/2014/main" id="{EE359349-8813-6D78-E9CB-21F998D13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42531" r="69192" b="53965"/>
          <a:stretch/>
        </p:blipFill>
        <p:spPr bwMode="auto">
          <a:xfrm>
            <a:off x="6296504" y="2444784"/>
            <a:ext cx="700481" cy="1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64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1206500" y="512564"/>
            <a:ext cx="100456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kumimoji="1" lang="zh-CN" altLang="en-US" sz="3600" dirty="0"/>
              <a:t> </a:t>
            </a:r>
            <a:endParaRPr lang="zh-CN" altLang="en-US" sz="36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2089-05B5-4C71-DFE9-36C8262CA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152" y="1885125"/>
            <a:ext cx="10585449" cy="542595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1EE571AD-E6E7-0D44-13D8-C131A60AC2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1" y="833002"/>
            <a:ext cx="9121104" cy="601288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B9EBE4-69DA-8486-FAA2-C5E7FF5B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53" y="261888"/>
            <a:ext cx="7886700" cy="5429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Data Structure: </a:t>
            </a:r>
            <a:r>
              <a:rPr kumimoji="1" lang="en-US" altLang="zh-CN" dirty="0"/>
              <a:t>CLHLS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356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1206500" y="512564"/>
            <a:ext cx="100456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kumimoji="1" lang="zh-CN" altLang="en-US" sz="3600" dirty="0"/>
              <a:t> </a:t>
            </a:r>
            <a:endParaRPr lang="zh-CN" altLang="en-US" sz="36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2089-05B5-4C71-DFE9-36C8262CA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152" y="1885125"/>
            <a:ext cx="10585449" cy="542595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16" name="内容占位符 5">
            <a:extLst>
              <a:ext uri="{FF2B5EF4-FFF2-40B4-BE49-F238E27FC236}">
                <a16:creationId xmlns:a16="http://schemas.microsoft.com/office/drawing/2014/main" id="{F649B14A-0EF5-D9B9-A108-AB8B533CF8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1" y="833002"/>
            <a:ext cx="9121104" cy="6012889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EA4501E1-8B11-A4BD-650D-85961F83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53" y="261888"/>
            <a:ext cx="7886700" cy="5429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Different versions of datasets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71C33E-7598-EB5E-FC37-5A571E2BC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47" r="75705"/>
          <a:stretch/>
        </p:blipFill>
        <p:spPr>
          <a:xfrm>
            <a:off x="9339537" y="2244560"/>
            <a:ext cx="2139402" cy="20636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3333C2-7540-074C-120B-A66C214E96A4}"/>
              </a:ext>
            </a:extLst>
          </p:cNvPr>
          <p:cNvSpPr/>
          <p:nvPr/>
        </p:nvSpPr>
        <p:spPr>
          <a:xfrm>
            <a:off x="2483141" y="977634"/>
            <a:ext cx="620786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D2C29C-3841-631B-4DC0-8B4A3E5BF317}"/>
              </a:ext>
            </a:extLst>
          </p:cNvPr>
          <p:cNvSpPr/>
          <p:nvPr/>
        </p:nvSpPr>
        <p:spPr>
          <a:xfrm>
            <a:off x="2483141" y="1717263"/>
            <a:ext cx="1828800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C3040-BC65-43A7-ECA1-B1EB9762EA53}"/>
              </a:ext>
            </a:extLst>
          </p:cNvPr>
          <p:cNvSpPr/>
          <p:nvPr/>
        </p:nvSpPr>
        <p:spPr>
          <a:xfrm>
            <a:off x="2483140" y="2391178"/>
            <a:ext cx="2936147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0CA994-D7E1-A54D-FDB6-6982C4BD96A5}"/>
              </a:ext>
            </a:extLst>
          </p:cNvPr>
          <p:cNvSpPr/>
          <p:nvPr/>
        </p:nvSpPr>
        <p:spPr>
          <a:xfrm>
            <a:off x="2483140" y="3070684"/>
            <a:ext cx="4035106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1AD228-1B96-AD3D-24AC-0C3AD0C8DAAC}"/>
              </a:ext>
            </a:extLst>
          </p:cNvPr>
          <p:cNvSpPr/>
          <p:nvPr/>
        </p:nvSpPr>
        <p:spPr>
          <a:xfrm>
            <a:off x="2483139" y="3859198"/>
            <a:ext cx="5209565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DD44F1-0742-C6D7-9431-C13E6966A491}"/>
              </a:ext>
            </a:extLst>
          </p:cNvPr>
          <p:cNvSpPr/>
          <p:nvPr/>
        </p:nvSpPr>
        <p:spPr>
          <a:xfrm>
            <a:off x="2483139" y="4619694"/>
            <a:ext cx="6400802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C0403A-6A8B-BACA-1856-7B1FC6F63F80}"/>
              </a:ext>
            </a:extLst>
          </p:cNvPr>
          <p:cNvSpPr/>
          <p:nvPr/>
        </p:nvSpPr>
        <p:spPr>
          <a:xfrm>
            <a:off x="2483139" y="5420843"/>
            <a:ext cx="7633984" cy="4949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509376-7078-34D6-FDE4-D154E3561B59}"/>
              </a:ext>
            </a:extLst>
          </p:cNvPr>
          <p:cNvSpPr txBox="1"/>
          <p:nvPr/>
        </p:nvSpPr>
        <p:spPr>
          <a:xfrm>
            <a:off x="5087921" y="741679"/>
            <a:ext cx="704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Cross-sectional dataset: https://duke.app.box.com/folder/139686926006</a:t>
            </a:r>
          </a:p>
        </p:txBody>
      </p:sp>
    </p:spTree>
    <p:extLst>
      <p:ext uri="{BB962C8B-B14F-4D97-AF65-F5344CB8AC3E}">
        <p14:creationId xmlns:p14="http://schemas.microsoft.com/office/powerpoint/2010/main" val="2644008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1206500" y="512564"/>
            <a:ext cx="100456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kumimoji="1" lang="zh-CN" altLang="en-US" sz="3600" dirty="0"/>
              <a:t> </a:t>
            </a:r>
            <a:endParaRPr lang="zh-CN" altLang="en-US" sz="36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2089-05B5-4C71-DFE9-36C8262CA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152" y="1885125"/>
            <a:ext cx="10585449" cy="542595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18BBB3CE-6D76-75D8-A963-B9658353C6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1" y="833002"/>
            <a:ext cx="9121104" cy="601288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7F34E59-8F8D-9DDD-67AE-F05440C8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53" y="261888"/>
            <a:ext cx="7886700" cy="5429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Different versions of datasets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BCB01-ADC4-E58B-5E94-D8297DCBDB35}"/>
              </a:ext>
            </a:extLst>
          </p:cNvPr>
          <p:cNvSpPr/>
          <p:nvPr/>
        </p:nvSpPr>
        <p:spPr>
          <a:xfrm>
            <a:off x="2483141" y="977634"/>
            <a:ext cx="620786" cy="4817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3CCC2B-D3A3-9AAD-373E-4377A6071672}"/>
              </a:ext>
            </a:extLst>
          </p:cNvPr>
          <p:cNvSpPr/>
          <p:nvPr/>
        </p:nvSpPr>
        <p:spPr>
          <a:xfrm>
            <a:off x="2483141" y="1717264"/>
            <a:ext cx="1828800" cy="40777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95860-DB90-BFF4-496B-0062FA832C0A}"/>
              </a:ext>
            </a:extLst>
          </p:cNvPr>
          <p:cNvSpPr/>
          <p:nvPr/>
        </p:nvSpPr>
        <p:spPr>
          <a:xfrm>
            <a:off x="2483140" y="2391178"/>
            <a:ext cx="2936147" cy="34037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C1476-812C-D2D1-F68B-9203C6BDC275}"/>
              </a:ext>
            </a:extLst>
          </p:cNvPr>
          <p:cNvSpPr/>
          <p:nvPr/>
        </p:nvSpPr>
        <p:spPr>
          <a:xfrm>
            <a:off x="2483140" y="3070684"/>
            <a:ext cx="4035106" cy="27242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3C8C-F36F-4C4B-8FCA-29B56C3415B4}"/>
              </a:ext>
            </a:extLst>
          </p:cNvPr>
          <p:cNvSpPr/>
          <p:nvPr/>
        </p:nvSpPr>
        <p:spPr>
          <a:xfrm>
            <a:off x="2483139" y="3859198"/>
            <a:ext cx="5209565" cy="19357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B8EA6-513B-DE0C-D16D-4F99D28C7557}"/>
              </a:ext>
            </a:extLst>
          </p:cNvPr>
          <p:cNvSpPr/>
          <p:nvPr/>
        </p:nvSpPr>
        <p:spPr>
          <a:xfrm>
            <a:off x="2483138" y="4619694"/>
            <a:ext cx="6400803" cy="19357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0D4CD-BC40-30D9-1C25-4CDCB69C7503}"/>
              </a:ext>
            </a:extLst>
          </p:cNvPr>
          <p:cNvSpPr/>
          <p:nvPr/>
        </p:nvSpPr>
        <p:spPr>
          <a:xfrm>
            <a:off x="2483139" y="5420843"/>
            <a:ext cx="7633984" cy="11752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30748-9876-BC93-2D02-F9C2922125A2}"/>
              </a:ext>
            </a:extLst>
          </p:cNvPr>
          <p:cNvSpPr txBox="1"/>
          <p:nvPr/>
        </p:nvSpPr>
        <p:spPr>
          <a:xfrm>
            <a:off x="4569519" y="756224"/>
            <a:ext cx="7554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Longitudinal original dataset: https://duke.app.box.com/folder/139685198413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https://duke.app.box.com/folder/139686556229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24AD4E-A457-5EA6-419C-8F931835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97" y="1346229"/>
            <a:ext cx="6019800" cy="1104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7AB946-6C08-7A49-D52C-B24134D44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278" y="2448671"/>
            <a:ext cx="37147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99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1206500" y="512564"/>
            <a:ext cx="100456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kumimoji="1" lang="zh-CN" altLang="en-US" sz="3600" dirty="0"/>
              <a:t> </a:t>
            </a:r>
            <a:endParaRPr lang="zh-CN" altLang="en-US" sz="36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2089-05B5-4C71-DFE9-36C8262CA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9152" y="1885125"/>
            <a:ext cx="10585449" cy="542595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EF3E3451-625F-D273-8B70-4220922420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1" y="833002"/>
            <a:ext cx="9121104" cy="601288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D30CAF8-A672-27D9-E28C-476B3E94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53" y="261888"/>
            <a:ext cx="7886700" cy="5429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Different versions of datasets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630A7-79EB-26A4-1FD7-3F07EAC3C0A9}"/>
              </a:ext>
            </a:extLst>
          </p:cNvPr>
          <p:cNvSpPr txBox="1"/>
          <p:nvPr/>
        </p:nvSpPr>
        <p:spPr>
          <a:xfrm>
            <a:off x="7322436" y="785028"/>
            <a:ext cx="4772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</a:t>
            </a:r>
            <a:r>
              <a:rPr lang="en-US" altLang="zh-CN" dirty="0">
                <a:solidFill>
                  <a:srgbClr val="FF0000"/>
                </a:solidFill>
              </a:rPr>
              <a:t>recoded</a:t>
            </a:r>
            <a:r>
              <a:rPr lang="en-US" dirty="0">
                <a:solidFill>
                  <a:srgbClr val="FF0000"/>
                </a:solidFill>
              </a:rPr>
              <a:t> dataset with survival time:</a:t>
            </a:r>
          </a:p>
          <a:p>
            <a:r>
              <a:rPr lang="en-US" dirty="0">
                <a:solidFill>
                  <a:srgbClr val="FF0000"/>
                </a:solidFill>
              </a:rPr>
              <a:t>https://duke.app.box.com/folder/139686071322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A7645-447B-798B-D64F-8EE90E66CA70}"/>
              </a:ext>
            </a:extLst>
          </p:cNvPr>
          <p:cNvSpPr/>
          <p:nvPr/>
        </p:nvSpPr>
        <p:spPr>
          <a:xfrm>
            <a:off x="2483141" y="908806"/>
            <a:ext cx="620786" cy="575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9AEE7-D477-2FB1-2EEA-CBBADCF476D6}"/>
              </a:ext>
            </a:extLst>
          </p:cNvPr>
          <p:cNvSpPr/>
          <p:nvPr/>
        </p:nvSpPr>
        <p:spPr>
          <a:xfrm>
            <a:off x="3633831" y="1648435"/>
            <a:ext cx="620786" cy="5015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3A610-14DD-A730-F731-6DB3838BE58A}"/>
              </a:ext>
            </a:extLst>
          </p:cNvPr>
          <p:cNvSpPr/>
          <p:nvPr/>
        </p:nvSpPr>
        <p:spPr>
          <a:xfrm>
            <a:off x="4783123" y="2361500"/>
            <a:ext cx="620786" cy="4302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DD3AF-EE91-3A77-28D4-B69964CC312A}"/>
              </a:ext>
            </a:extLst>
          </p:cNvPr>
          <p:cNvSpPr/>
          <p:nvPr/>
        </p:nvSpPr>
        <p:spPr>
          <a:xfrm>
            <a:off x="5900520" y="3041008"/>
            <a:ext cx="620786" cy="3623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AB76A3-94E0-F849-9B33-35032A2589E4}"/>
              </a:ext>
            </a:extLst>
          </p:cNvPr>
          <p:cNvSpPr/>
          <p:nvPr/>
        </p:nvSpPr>
        <p:spPr>
          <a:xfrm>
            <a:off x="6997817" y="3809948"/>
            <a:ext cx="620786" cy="2854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546DB-ED18-23AF-0624-30BF34FD2692}"/>
              </a:ext>
            </a:extLst>
          </p:cNvPr>
          <p:cNvSpPr/>
          <p:nvPr/>
        </p:nvSpPr>
        <p:spPr>
          <a:xfrm>
            <a:off x="8197442" y="4551026"/>
            <a:ext cx="620786" cy="2113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F9CEF-4226-B08D-D149-954720A12FF9}"/>
              </a:ext>
            </a:extLst>
          </p:cNvPr>
          <p:cNvSpPr/>
          <p:nvPr/>
        </p:nvSpPr>
        <p:spPr>
          <a:xfrm>
            <a:off x="9480958" y="5373147"/>
            <a:ext cx="620786" cy="1290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53F1-EE80-818C-42B7-1D49069D5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7735" r="85854"/>
          <a:stretch/>
        </p:blipFill>
        <p:spPr>
          <a:xfrm>
            <a:off x="8947625" y="2227600"/>
            <a:ext cx="2308238" cy="18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6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3.3 </a:t>
            </a:r>
            <a:r>
              <a:rPr lang="en-US" altLang="zh-CN" dirty="0">
                <a:solidFill>
                  <a:srgbClr val="003B81"/>
                </a:solidFill>
              </a:rPr>
              <a:t>Introduction</a:t>
            </a:r>
            <a:r>
              <a:rPr lang="zh-CN" altLang="en-US" dirty="0">
                <a:solidFill>
                  <a:srgbClr val="003B81"/>
                </a:solidFill>
              </a:rPr>
              <a:t> </a:t>
            </a:r>
            <a:r>
              <a:rPr lang="en-US" altLang="zh-CN" dirty="0">
                <a:solidFill>
                  <a:srgbClr val="003B81"/>
                </a:solidFill>
              </a:rPr>
              <a:t>of</a:t>
            </a:r>
            <a:r>
              <a:rPr lang="zh-CN" altLang="en-US" dirty="0">
                <a:solidFill>
                  <a:srgbClr val="003B81"/>
                </a:solidFill>
              </a:rPr>
              <a:t> </a:t>
            </a:r>
            <a:r>
              <a:rPr lang="en-US" altLang="zh-CN" dirty="0">
                <a:solidFill>
                  <a:srgbClr val="003B81"/>
                </a:solidFill>
              </a:rPr>
              <a:t>CLHLS : X, Y, and Z.</a:t>
            </a:r>
            <a:endParaRPr lang="en-US" dirty="0">
              <a:solidFill>
                <a:srgbClr val="003B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0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3404402" y="591156"/>
            <a:ext cx="793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altLang="zh-CN" sz="2800" b="1" dirty="0">
                <a:solidFill>
                  <a:srgbClr val="3561AB"/>
                </a:solidFill>
                <a:latin typeface="+mn-lt"/>
                <a:ea typeface="+mn-ea"/>
                <a:cs typeface="+mn-cs"/>
              </a:rPr>
              <a:t>Survey Data </a:t>
            </a:r>
            <a:endParaRPr lang="zh-CN" altLang="en-US" sz="28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1488622" y="1337048"/>
          <a:ext cx="8592056" cy="512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345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275C-FD82-5489-99D5-C5388AB8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CN" dirty="0"/>
              <a:t>Socialeconomic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endParaRPr lang="en-CN" dirty="0"/>
          </a:p>
        </p:txBody>
      </p:sp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0C15EB5F-BA41-BC0C-AA6C-54BBF3EA2E2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406" r="1406"/>
          <a:stretch>
            <a:fillRect/>
          </a:stretch>
        </p:blipFill>
        <p:spPr>
          <a:xfrm>
            <a:off x="1240367" y="1858963"/>
            <a:ext cx="5276851" cy="3157537"/>
          </a:xfrm>
        </p:spPr>
      </p:pic>
      <p:pic>
        <p:nvPicPr>
          <p:cNvPr id="2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A97F1C-97F7-FA6D-7F0D-A2D12DE2F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368" y="5050443"/>
            <a:ext cx="6375400" cy="1519370"/>
          </a:xfrm>
        </p:spPr>
      </p:pic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079A6A-8EE4-37C1-DD21-04755E17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67" y="5016500"/>
            <a:ext cx="780415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0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6CB5-AE6B-FA8E-CB21-A8D263B1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of Daily Living (ADL)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7D7704-1D81-890E-1D96-D7F6D7045B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941048"/>
            <a:ext cx="10814007" cy="2975903"/>
          </a:xfrm>
        </p:spPr>
      </p:pic>
    </p:spTree>
    <p:extLst>
      <p:ext uri="{BB962C8B-B14F-4D97-AF65-F5344CB8AC3E}">
        <p14:creationId xmlns:p14="http://schemas.microsoft.com/office/powerpoint/2010/main" val="158877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00E68-A0F7-FF9D-BD16-547606DA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of the Training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DCA93D-2268-A1DB-8F26-348DD5E9C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 will include: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Data cleaning 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Data analyses project management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Association analyses. 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Exploratory analyses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 will not include: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How to raise a research question?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Machine learning methods; 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How to read literature; How to do a literature review?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Statistical details of any model or data analysis progress. </a:t>
            </a:r>
            <a:endParaRPr lang="zh-CN" altLang="zh-CN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655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9B6B-D25B-ABB8-4559-A8432744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Activities of Daily Living (IADL)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5C281-F494-B96F-9DCF-EFB91E12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7" y="1874260"/>
            <a:ext cx="11262997" cy="31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16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3D6E-9FF8-343B-C485-715DE846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Activities of Daily Living (IADL)</a:t>
            </a:r>
            <a:endParaRPr lang="en-CN" dirty="0"/>
          </a:p>
        </p:txBody>
      </p:sp>
      <p:pic>
        <p:nvPicPr>
          <p:cNvPr id="11" name="Content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C9E1B2E-CDC6-FB71-356C-D814FF1A49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12075" y="1911408"/>
            <a:ext cx="10405142" cy="1943373"/>
          </a:xfrm>
        </p:spPr>
      </p:pic>
    </p:spTree>
    <p:extLst>
      <p:ext uri="{BB962C8B-B14F-4D97-AF65-F5344CB8AC3E}">
        <p14:creationId xmlns:p14="http://schemas.microsoft.com/office/powerpoint/2010/main" val="392392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3553-8507-32D7-A1EA-59CB947D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Lifestyles—smoking,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drinking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physical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activity</a:t>
            </a:r>
            <a:endParaRPr lang="en-CN" dirty="0"/>
          </a:p>
        </p:txBody>
      </p:sp>
      <p:pic>
        <p:nvPicPr>
          <p:cNvPr id="9" name="Content Placeholder 1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866F68A-1234-F452-EB21-86E6AD28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9" y="2208852"/>
            <a:ext cx="9977479" cy="21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6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50CF-CFD5-66FF-E2CF-38CE80B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Lifestyle-Diet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AC6A0-159D-ACA9-4553-7AD6BEEC73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8C01F5D-9929-D914-5D37-5303019C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48" y="5710843"/>
            <a:ext cx="7642222" cy="1129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C792-7A56-03C2-861C-F8960CF7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7263"/>
            <a:ext cx="6858000" cy="3403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2004F-CCD9-A25F-0EB0-94F0D68AEA8C}"/>
              </a:ext>
            </a:extLst>
          </p:cNvPr>
          <p:cNvSpPr txBox="1"/>
          <p:nvPr/>
        </p:nvSpPr>
        <p:spPr>
          <a:xfrm>
            <a:off x="1167894" y="5274213"/>
            <a:ext cx="820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Siyu</a:t>
            </a:r>
            <a:r>
              <a:rPr lang="zh-CN" altLang="en-US" dirty="0"/>
              <a:t> </a:t>
            </a:r>
            <a:r>
              <a:rPr lang="en-US" altLang="zh-CN" dirty="0"/>
              <a:t>located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dirty="0"/>
              <a:t>P02 SHE-index and all-cause mortality-Prof Yan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98740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ED5B-28F3-BECD-F92B-BFA3DEF3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Cognitive Functions (MMSE)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832CF-F025-87D1-F85E-1116366E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05" y="1690690"/>
            <a:ext cx="6038154" cy="47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8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ACC9-775C-A602-DE0D-6979E900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Health–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CESD-8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2017/8</a:t>
            </a:r>
            <a:endParaRPr lang="en-CN" dirty="0"/>
          </a:p>
        </p:txBody>
      </p:sp>
      <p:pic>
        <p:nvPicPr>
          <p:cNvPr id="6" name="Picture Placeholder 5" descr="Table&#10;&#10;Description automatically generated">
            <a:extLst>
              <a:ext uri="{FF2B5EF4-FFF2-40B4-BE49-F238E27FC236}">
                <a16:creationId xmlns:a16="http://schemas.microsoft.com/office/drawing/2014/main" id="{0012C8DB-97B4-E82E-5771-11DE95C226D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20" b="920"/>
          <a:stretch>
            <a:fillRect/>
          </a:stretch>
        </p:blipFill>
        <p:spPr>
          <a:xfrm>
            <a:off x="1749971" y="1898142"/>
            <a:ext cx="8288875" cy="4959857"/>
          </a:xfrm>
        </p:spPr>
      </p:pic>
    </p:spTree>
    <p:extLst>
      <p:ext uri="{BB962C8B-B14F-4D97-AF65-F5344CB8AC3E}">
        <p14:creationId xmlns:p14="http://schemas.microsoft.com/office/powerpoint/2010/main" val="2393428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5D86-FB64-EE45-83BC-2DB8330D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CN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99F675-0CC4-5A46-B413-71C16E0A030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2157768"/>
            <a:ext cx="9955674" cy="3076384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463C8A8-2BC0-1E08-A170-4CEF4B65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42035"/>
            <a:ext cx="8026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40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5188-18A9-8115-7403-7C83324F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657"/>
            <a:ext cx="10515600" cy="543533"/>
          </a:xfrm>
        </p:spPr>
        <p:txBody>
          <a:bodyPr/>
          <a:lstStyle/>
          <a:p>
            <a:r>
              <a:rPr kumimoji="1" lang="en-US" altLang="zh-CN" dirty="0"/>
              <a:t>Disease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self-recall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40C593A-22FD-B3FE-9EFE-62BDA467D3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876909"/>
              </p:ext>
            </p:extLst>
          </p:nvPr>
        </p:nvGraphicFramePr>
        <p:xfrm>
          <a:off x="2239342" y="1373190"/>
          <a:ext cx="7374558" cy="533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9196">
                  <a:extLst>
                    <a:ext uri="{9D8B030D-6E8A-4147-A177-3AD203B41FA5}">
                      <a16:colId xmlns:a16="http://schemas.microsoft.com/office/drawing/2014/main" val="475801896"/>
                    </a:ext>
                  </a:extLst>
                </a:gridCol>
                <a:gridCol w="3215362">
                  <a:extLst>
                    <a:ext uri="{9D8B030D-6E8A-4147-A177-3AD203B41FA5}">
                      <a16:colId xmlns:a16="http://schemas.microsoft.com/office/drawing/2014/main" val="2357709625"/>
                    </a:ext>
                  </a:extLst>
                </a:gridCol>
              </a:tblGrid>
              <a:tr h="87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Disease-2014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疾病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-2014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0154413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hypertension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高血压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85318341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diabetes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糖尿病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6711749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heart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心脏病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34172438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stroke or cvd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中风或心脑血管疾病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7663350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bronchitis, emphysema, pneumonia, asthma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支气管炎、肺气肿、肺炎、哮喘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2772044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tuberculosis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结核病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20874499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cataract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白内障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04649839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glaucoma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青光眼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44116989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cancer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癌症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2277943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prostate tumor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前列腺肿瘤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82037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hyperplasia of prostate gland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前列腺增生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45832491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gastric or duodenal ulcer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胃或十二指肠溃疡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88526781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parkinson's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帕金森氏病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7549784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bedsore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褥疮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24510642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arthritis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关节炎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147292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rheumatism or rheumatoid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风湿病或类风湿性疾病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19146336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dementia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痴呆症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1459518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epilepsy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癫痫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5205366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cholecystitis, cholelith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胆囊炎、胆石症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95126291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blood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血液病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69419552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chronic nephritis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慢性肾炎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45534217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galactophore disease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半乳头病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43117796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uterine tumor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子宫肿瘤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3100670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hepatitis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肝炎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789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23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6384-4F1B-CDB0-7630-44F5338F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self-recall</a:t>
            </a:r>
            <a:endParaRPr lang="en-CN" dirty="0"/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7C5510-A8AC-CDBF-316F-E10AE8B7C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0782" y="2443956"/>
            <a:ext cx="9850435" cy="1970087"/>
          </a:xfrm>
        </p:spPr>
      </p:pic>
    </p:spTree>
    <p:extLst>
      <p:ext uri="{BB962C8B-B14F-4D97-AF65-F5344CB8AC3E}">
        <p14:creationId xmlns:p14="http://schemas.microsoft.com/office/powerpoint/2010/main" val="3435372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3528104" y="453016"/>
            <a:ext cx="793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altLang="zh-CN" sz="4000" b="1" dirty="0">
                <a:solidFill>
                  <a:srgbClr val="3561AB"/>
                </a:solidFill>
                <a:latin typeface="+mn-lt"/>
                <a:ea typeface="+mn-ea"/>
                <a:cs typeface="+mn-cs"/>
              </a:rPr>
              <a:t>Biomarker Data </a:t>
            </a:r>
            <a:endParaRPr lang="zh-CN" altLang="en-US" sz="40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8298" y="1225689"/>
            <a:ext cx="7946265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The 2008 health and biomarker survey contains 2,035 respondents (1,486 aged</a:t>
            </a:r>
            <a:r>
              <a:rPr lang="zh-CN" altLang="en-US" sz="2400" dirty="0"/>
              <a:t>≥</a:t>
            </a:r>
            <a:r>
              <a:rPr lang="en-US" altLang="zh-CN" sz="2400" dirty="0"/>
              <a:t>65 and 549 aged 40-59).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Biomarker information includes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Examination of lungs and respiratory tract, breasts, extremities, spine, lymph and thyroid, liver, spleen and kidney;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Routine blood test (</a:t>
            </a:r>
            <a:r>
              <a:rPr lang="en-US" altLang="zh-CN" sz="2400" dirty="0" err="1"/>
              <a:t>wbc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rbc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hgb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hct</a:t>
            </a:r>
            <a:r>
              <a:rPr lang="en-US" altLang="zh-CN" sz="2400" dirty="0"/>
              <a:t>, mcv, </a:t>
            </a:r>
            <a:r>
              <a:rPr lang="en-US" altLang="zh-CN" sz="2400" dirty="0" err="1"/>
              <a:t>mch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mchc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plt</a:t>
            </a:r>
            <a:r>
              <a:rPr lang="en-US" altLang="zh-CN" sz="2400" dirty="0"/>
              <a:t>);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High and low-density lipoprotein;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Creatinine</a:t>
            </a:r>
            <a:r>
              <a:rPr lang="en-US" altLang="zh-CN" sz="2400" dirty="0"/>
              <a:t>;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MDA (</a:t>
            </a:r>
            <a:r>
              <a:rPr lang="en-US" sz="2400" dirty="0" err="1"/>
              <a:t>malondialdehyde</a:t>
            </a:r>
            <a:r>
              <a:rPr lang="en-US" sz="2400" dirty="0"/>
              <a:t> level</a:t>
            </a:r>
            <a:r>
              <a:rPr lang="en-US" altLang="zh-CN" sz="2400" dirty="0"/>
              <a:t>);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SOD (</a:t>
            </a:r>
            <a:r>
              <a:rPr lang="en-US" sz="2400" dirty="0"/>
              <a:t>superoxide dismutase activities);</a:t>
            </a:r>
            <a:endParaRPr lang="en-US" altLang="zh-CN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Glucose.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168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393F8-175C-C373-DF9D-69152746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Syllabus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37F8C-8E1B-D0D9-87B7-A775095D9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Lecture 1: Introduction to Second-hand Data Analyses: CLHLS  (4/19/2024)</a:t>
            </a:r>
            <a:endParaRPr lang="en-US" altLang="zh-CN" sz="18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Lecture 2: Data Cleaning (4/26/2024)</a:t>
            </a:r>
            <a:endParaRPr lang="zh-CN" altLang="zh-CN" sz="18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Lecture 3: Project Management (5/10/2024)</a:t>
            </a:r>
            <a:endParaRPr lang="en-US" altLang="zh-CN" sz="18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Lecture 4: Data Analyses: Exploratory analyses (5/17/2024)</a:t>
            </a: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Lecture 5: Data Analyses (5/24/2024)</a:t>
            </a:r>
          </a:p>
          <a:p>
            <a:pPr algn="just"/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Lecture 6 and 7: Project Sharing (5/31/2024 &amp; 6/7/2024)</a:t>
            </a:r>
            <a:endParaRPr lang="zh-CN" altLang="zh-CN" sz="18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57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3292587" y="661907"/>
            <a:ext cx="793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altLang="zh-CN" sz="4000" b="1" dirty="0">
                <a:solidFill>
                  <a:srgbClr val="3561AB"/>
                </a:solidFill>
                <a:latin typeface="+mn-lt"/>
                <a:ea typeface="+mn-ea"/>
                <a:cs typeface="+mn-cs"/>
              </a:rPr>
              <a:t>Genetic Data </a:t>
            </a:r>
            <a:endParaRPr lang="zh-CN" altLang="en-US" sz="40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8885" y="1774265"/>
            <a:ext cx="79462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/>
              <a:t>In 1998, 985 respondents aged </a:t>
            </a:r>
            <a:r>
              <a:rPr lang="zh-CN" altLang="en-US" sz="2400" dirty="0"/>
              <a:t>≥</a:t>
            </a:r>
            <a:r>
              <a:rPr lang="en-US" altLang="zh-CN" sz="2400" dirty="0"/>
              <a:t>80 from CLHLS survey were genotyped with FOXO1A, FOXO3A and ABRB2 genes information. </a:t>
            </a:r>
          </a:p>
          <a:p>
            <a:pPr marL="342900" indent="-342900">
              <a:buFont typeface="Arial"/>
              <a:buChar char="•"/>
            </a:pPr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In 2008 and 2011, genetic information (GWAS) from 3,248 individuals were detected. </a:t>
            </a:r>
          </a:p>
          <a:p>
            <a:pPr marL="800100" lvl="1" indent="-342900">
              <a:buFont typeface="Courier New"/>
              <a:buChar char="o"/>
            </a:pPr>
            <a:r>
              <a:rPr lang="en-US" altLang="zh-CN" sz="2400" dirty="0"/>
              <a:t>2,043 cases aged </a:t>
            </a:r>
            <a:r>
              <a:rPr lang="zh-CN" altLang="en-US" sz="2400" dirty="0"/>
              <a:t>≥</a:t>
            </a:r>
            <a:r>
              <a:rPr lang="en-US" altLang="zh-CN" sz="2400" dirty="0"/>
              <a:t>65 were from CLHLS survey</a:t>
            </a:r>
          </a:p>
          <a:p>
            <a:pPr marL="800100" lvl="1" indent="-342900">
              <a:buFont typeface="Courier New"/>
              <a:buChar char="o"/>
            </a:pPr>
            <a:r>
              <a:rPr lang="en-US" altLang="zh-CN" sz="2400" dirty="0"/>
              <a:t>1,205 cases aged 40-59 were neighboring controls of the CLHLS centenarians interviewees in 2008.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i="1" dirty="0"/>
              <a:t>Ongoing effort to genotype all participants with blood samples 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70456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89680" y="1312468"/>
            <a:ext cx="7939087" cy="4275785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Utilization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for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main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dataset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1998-2018 survey data open to the public. 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users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sign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usage</a:t>
            </a:r>
            <a:r>
              <a:rPr lang="zh-CN" altLang="en-US" sz="2000" dirty="0"/>
              <a:t> </a:t>
            </a:r>
            <a:r>
              <a:rPr lang="en-US" altLang="zh-CN" sz="2000" dirty="0"/>
              <a:t>agreement(DUA)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access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(contact</a:t>
            </a:r>
            <a:r>
              <a:rPr lang="zh-CN" altLang="en-US" sz="2000" dirty="0"/>
              <a:t> </a:t>
            </a:r>
            <a:r>
              <a:rPr lang="en-US" altLang="zh-CN" sz="2000" dirty="0" err="1"/>
              <a:t>Kehan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haven’t</a:t>
            </a:r>
            <a:r>
              <a:rPr lang="zh-CN" altLang="en-US" sz="2000" dirty="0"/>
              <a:t> </a:t>
            </a:r>
            <a:r>
              <a:rPr lang="en-US" altLang="zh-CN" sz="2000" dirty="0"/>
              <a:t>signed</a:t>
            </a:r>
            <a:r>
              <a:rPr lang="zh-CN" altLang="en-US" sz="2000" dirty="0"/>
              <a:t> </a:t>
            </a:r>
            <a:r>
              <a:rPr lang="en-US" altLang="zh-CN" sz="2000" dirty="0"/>
              <a:t>DUA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meeting). 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u="sng" dirty="0">
                <a:solidFill>
                  <a:srgbClr val="7030A0"/>
                </a:solidFill>
                <a:hlinkClick r:id="rId2"/>
              </a:rPr>
              <a:t>http://centerforaging.duke.edu/data-downloads</a:t>
            </a:r>
            <a:endParaRPr lang="en-US" altLang="zh-CN" sz="2000" dirty="0"/>
          </a:p>
          <a:p>
            <a:r>
              <a:rPr lang="en-US" altLang="zh-CN" b="1" dirty="0"/>
              <a:t>Utilization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Genetic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On Server</a:t>
            </a:r>
            <a:endParaRPr lang="en-US" altLang="zh-CN" b="1" dirty="0"/>
          </a:p>
          <a:p>
            <a:r>
              <a:rPr lang="en-US" altLang="zh-CN" b="1" dirty="0"/>
              <a:t>Publications by March 2020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17 peer-reviewed books 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356 peer-reviewed papers in English on</a:t>
            </a:r>
            <a:r>
              <a:rPr lang="zh-CN" altLang="en-US" sz="2000" dirty="0"/>
              <a:t> </a:t>
            </a:r>
            <a:r>
              <a:rPr lang="en-US" altLang="zh-CN" sz="2000" dirty="0"/>
              <a:t>SCI and SSCI journals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455 peer-reviewed papers in Chinese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35 </a:t>
            </a:r>
            <a:r>
              <a:rPr lang="en-US" altLang="zh-CN" sz="2000" dirty="0" err="1"/>
              <a:t>Ph.D</a:t>
            </a:r>
            <a:r>
              <a:rPr lang="en-US" altLang="zh-CN" sz="2000" dirty="0"/>
              <a:t> dissertations and 104 Master theses</a:t>
            </a:r>
          </a:p>
          <a:p>
            <a:pPr marL="1028700" lvl="1" indent="-342900">
              <a:buFont typeface="Arial"/>
              <a:buChar char="•"/>
            </a:pPr>
            <a:r>
              <a:rPr lang="en-US" altLang="zh-CN" sz="2000" dirty="0"/>
              <a:t>&gt;58 policy reports to various governmental agencies</a:t>
            </a:r>
          </a:p>
        </p:txBody>
      </p:sp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3172533" y="512564"/>
            <a:ext cx="793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altLang="zh-CN" sz="3600" b="1" dirty="0">
                <a:solidFill>
                  <a:srgbClr val="3561AB"/>
                </a:solidFill>
                <a:latin typeface="+mn-lt"/>
                <a:ea typeface="+mn-ea"/>
                <a:cs typeface="+mn-cs"/>
              </a:rPr>
              <a:t>Data Utilization and Publication</a:t>
            </a:r>
            <a:endParaRPr lang="zh-CN" altLang="en-US" sz="36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585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4252913" y="2689490"/>
            <a:ext cx="793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003B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003B8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altLang="zh-CN" sz="7200" b="1" dirty="0">
                <a:solidFill>
                  <a:srgbClr val="3561AB"/>
                </a:solidFill>
                <a:latin typeface="+mn-lt"/>
                <a:ea typeface="+mn-ea"/>
                <a:cs typeface="+mn-cs"/>
              </a:rPr>
              <a:t>Q &amp; A</a:t>
            </a:r>
            <a:endParaRPr lang="zh-CN" altLang="en-US" sz="7200" b="1" dirty="0">
              <a:solidFill>
                <a:srgbClr val="3561AB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7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1347787" y="2321676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35" y="3197988"/>
            <a:ext cx="8296930" cy="462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3B81"/>
                </a:solidFill>
              </a:rPr>
              <a:t>1. Data Analysis Progress: Overview</a:t>
            </a:r>
          </a:p>
        </p:txBody>
      </p:sp>
    </p:spTree>
    <p:extLst>
      <p:ext uri="{BB962C8B-B14F-4D97-AF65-F5344CB8AC3E}">
        <p14:creationId xmlns:p14="http://schemas.microsoft.com/office/powerpoint/2010/main" val="74071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E36D08-C650-6E3C-634E-29AAD039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5" y="1542815"/>
            <a:ext cx="11260166" cy="3055310"/>
          </a:xfrm>
          <a:prstGeom prst="rect">
            <a:avLst/>
          </a:prstGeom>
        </p:spPr>
      </p:pic>
      <p:graphicFrame>
        <p:nvGraphicFramePr>
          <p:cNvPr id="2" name="Table 50">
            <a:extLst>
              <a:ext uri="{FF2B5EF4-FFF2-40B4-BE49-F238E27FC236}">
                <a16:creationId xmlns:a16="http://schemas.microsoft.com/office/drawing/2014/main" id="{BDDCAE3F-030C-C439-C506-7762CA928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374505"/>
              </p:ext>
            </p:extLst>
          </p:nvPr>
        </p:nvGraphicFramePr>
        <p:xfrm>
          <a:off x="2130014" y="189838"/>
          <a:ext cx="7318786" cy="605103"/>
        </p:xfrm>
        <a:graphic>
          <a:graphicData uri="http://schemas.openxmlformats.org/drawingml/2006/table">
            <a:tbl>
              <a:tblPr/>
              <a:tblGrid>
                <a:gridCol w="731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Flow of Research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id="{5F2D6B80-BF8B-76EF-65A9-7F3EF41AE5DA}"/>
              </a:ext>
            </a:extLst>
          </p:cNvPr>
          <p:cNvSpPr/>
          <p:nvPr/>
        </p:nvSpPr>
        <p:spPr>
          <a:xfrm>
            <a:off x="4323806" y="1444744"/>
            <a:ext cx="7545925" cy="35446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CFD5D8-5684-C2D9-36F8-AD45A027059B}"/>
              </a:ext>
            </a:extLst>
          </p:cNvPr>
          <p:cNvSpPr txBox="1"/>
          <p:nvPr/>
        </p:nvSpPr>
        <p:spPr>
          <a:xfrm>
            <a:off x="2130014" y="907268"/>
            <a:ext cx="704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b="0" i="0" dirty="0">
                <a:effectLst/>
                <a:latin typeface="Söhne"/>
              </a:rPr>
              <a:t>Answer a valuable research question rigorously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E6E031-C30D-00E3-8240-AD639FA40819}"/>
              </a:ext>
            </a:extLst>
          </p:cNvPr>
          <p:cNvSpPr txBox="1"/>
          <p:nvPr/>
        </p:nvSpPr>
        <p:spPr>
          <a:xfrm>
            <a:off x="7069876" y="465126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+mj-ea"/>
                <a:ea typeface="+mj-ea"/>
              </a:rPr>
              <a:t>R</a:t>
            </a:r>
            <a:r>
              <a:rPr lang="en" altLang="zh-CN" sz="1800" b="1" i="0" dirty="0">
                <a:effectLst/>
                <a:latin typeface="+mj-ea"/>
                <a:ea typeface="+mj-ea"/>
              </a:rPr>
              <a:t>igorously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DDEA1E-289B-49D0-CF20-4C89CE030707}"/>
              </a:ext>
            </a:extLst>
          </p:cNvPr>
          <p:cNvSpPr txBox="1"/>
          <p:nvPr/>
        </p:nvSpPr>
        <p:spPr>
          <a:xfrm>
            <a:off x="2022574" y="4691286"/>
            <a:ext cx="199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0" i="0" dirty="0">
                <a:effectLst/>
              </a:rPr>
              <a:t>Discover</a:t>
            </a:r>
            <a:r>
              <a:rPr lang="zh-CN" altLang="en-US" sz="1800" b="0" i="0" dirty="0">
                <a:effectLst/>
              </a:rPr>
              <a:t> </a:t>
            </a:r>
            <a:r>
              <a:rPr lang="en-US" altLang="zh-CN" dirty="0" err="1"/>
              <a:t>valu</a:t>
            </a:r>
            <a:r>
              <a:rPr lang="en" altLang="zh-CN" sz="1800" b="0" i="0" dirty="0">
                <a:effectLst/>
              </a:rPr>
              <a:t>able</a:t>
            </a:r>
            <a:r>
              <a:rPr lang="zh-CN" altLang="en-US" sz="1800" b="0" i="0" dirty="0">
                <a:effectLst/>
              </a:rPr>
              <a:t> </a:t>
            </a:r>
            <a:r>
              <a:rPr lang="en-US" altLang="zh-CN" dirty="0"/>
              <a:t>q</a:t>
            </a:r>
            <a:r>
              <a:rPr lang="en-US" altLang="zh-CN" sz="1800" b="0" i="0" dirty="0">
                <a:effectLst/>
              </a:rPr>
              <a:t>uestions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6FBE7B-E036-90E7-9A02-440BD8BAE863}"/>
              </a:ext>
            </a:extLst>
          </p:cNvPr>
          <p:cNvSpPr txBox="1"/>
          <p:nvPr/>
        </p:nvSpPr>
        <p:spPr>
          <a:xfrm>
            <a:off x="4768644" y="4681855"/>
            <a:ext cx="199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+mj-lt"/>
              </a:rPr>
              <a:t>Scientific research </a:t>
            </a:r>
          </a:p>
          <a:p>
            <a:r>
              <a:rPr lang="en" altLang="zh-CN" b="1" dirty="0">
                <a:latin typeface="+mj-lt"/>
              </a:rPr>
              <a:t>question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91ED39-966D-414D-5397-1C63EF4CC6C1}"/>
              </a:ext>
            </a:extLst>
          </p:cNvPr>
          <p:cNvSpPr txBox="1"/>
          <p:nvPr/>
        </p:nvSpPr>
        <p:spPr>
          <a:xfrm>
            <a:off x="10340983" y="4666277"/>
            <a:ext cx="1811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Make other believe your study is valuable</a:t>
            </a:r>
          </a:p>
        </p:txBody>
      </p:sp>
    </p:spTree>
    <p:extLst>
      <p:ext uri="{BB962C8B-B14F-4D97-AF65-F5344CB8AC3E}">
        <p14:creationId xmlns:p14="http://schemas.microsoft.com/office/powerpoint/2010/main" val="187052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36157"/>
              </p:ext>
            </p:extLst>
          </p:nvPr>
        </p:nvGraphicFramePr>
        <p:xfrm>
          <a:off x="2170444" y="178088"/>
          <a:ext cx="8698523" cy="605103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What</a:t>
                      </a:r>
                      <a:r>
                        <a:rPr lang="zh-CN" altLang="en-US" sz="2800" b="1" dirty="0">
                          <a:solidFill>
                            <a:srgbClr val="3561AB"/>
                          </a:solidFill>
                          <a:effectLst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rgbClr val="3561AB"/>
                          </a:solidFill>
                          <a:effectLst/>
                        </a:rPr>
                        <a:t>do we care about in the Academic World? 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6DFF38B-B9FA-887D-6CEE-C0F68CE2E7E8}"/>
              </a:ext>
            </a:extLst>
          </p:cNvPr>
          <p:cNvSpPr txBox="1"/>
          <p:nvPr/>
        </p:nvSpPr>
        <p:spPr>
          <a:xfrm>
            <a:off x="1567944" y="1302435"/>
            <a:ext cx="8068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Hypertension: Test </a:t>
            </a:r>
            <a:r>
              <a:rPr kumimoji="1" lang="en-US" altLang="zh-CN" dirty="0">
                <a:solidFill>
                  <a:srgbClr val="FF0000"/>
                </a:solidFill>
              </a:rPr>
              <a:t>what relationship </a:t>
            </a:r>
            <a:r>
              <a:rPr kumimoji="1" lang="en-US" altLang="zh-CN" dirty="0"/>
              <a:t>of which </a:t>
            </a:r>
            <a:r>
              <a:rPr kumimoji="1" lang="en-US" altLang="zh-CN" dirty="0">
                <a:solidFill>
                  <a:srgbClr val="FF0000"/>
                </a:solidFill>
              </a:rPr>
              <a:t>independent variables </a:t>
            </a:r>
            <a:r>
              <a:rPr kumimoji="1" lang="en-US" altLang="zh-CN" dirty="0"/>
              <a:t>on which </a:t>
            </a:r>
            <a:r>
              <a:rPr kumimoji="1" lang="en-US" altLang="zh-CN" dirty="0">
                <a:solidFill>
                  <a:srgbClr val="FF0000"/>
                </a:solidFill>
              </a:rPr>
              <a:t>dependent variables </a:t>
            </a:r>
            <a:r>
              <a:rPr kumimoji="1" lang="en-US" altLang="zh-CN" dirty="0"/>
              <a:t>for which</a:t>
            </a:r>
            <a:r>
              <a:rPr kumimoji="1" lang="en-US" altLang="zh-CN" dirty="0">
                <a:solidFill>
                  <a:srgbClr val="FF0000"/>
                </a:solidFill>
              </a:rPr>
              <a:t> study population?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1E09B79E-D78F-61B0-D73F-9F4B88DF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78" y="2849601"/>
            <a:ext cx="4483465" cy="13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5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0">
            <a:extLst>
              <a:ext uri="{FF2B5EF4-FFF2-40B4-BE49-F238E27FC236}">
                <a16:creationId xmlns:a16="http://schemas.microsoft.com/office/drawing/2014/main" id="{398084C0-31B9-E3A3-932A-CC8FF5C4FC00}"/>
              </a:ext>
            </a:extLst>
          </p:cNvPr>
          <p:cNvGraphicFramePr>
            <a:graphicFrameLocks noGrp="1"/>
          </p:cNvGraphicFramePr>
          <p:nvPr/>
        </p:nvGraphicFramePr>
        <p:xfrm>
          <a:off x="2170444" y="178088"/>
          <a:ext cx="8698523" cy="605103"/>
        </p:xfrm>
        <a:graphic>
          <a:graphicData uri="http://schemas.openxmlformats.org/drawingml/2006/table">
            <a:tbl>
              <a:tblPr/>
              <a:tblGrid>
                <a:gridCol w="86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103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561AB"/>
                          </a:solidFill>
                          <a:effectLst/>
                        </a:rPr>
                        <a:t>What</a:t>
                      </a:r>
                      <a:r>
                        <a:rPr lang="zh-CN" altLang="en-US" sz="2800" b="1" dirty="0">
                          <a:solidFill>
                            <a:srgbClr val="3561AB"/>
                          </a:solidFill>
                          <a:effectLst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rgbClr val="3561AB"/>
                          </a:solidFill>
                          <a:effectLst/>
                        </a:rPr>
                        <a:t>do we care about in the Academic World? </a:t>
                      </a:r>
                      <a:endParaRPr lang="en-US" sz="2800" b="1" dirty="0">
                        <a:solidFill>
                          <a:srgbClr val="3561AB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14CBB96-643B-49BD-895D-ED3FB1B5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8" y="783191"/>
            <a:ext cx="9153662" cy="557718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015A2507-8598-8856-3687-42773105BFC9}"/>
              </a:ext>
            </a:extLst>
          </p:cNvPr>
          <p:cNvSpPr/>
          <p:nvPr/>
        </p:nvSpPr>
        <p:spPr>
          <a:xfrm>
            <a:off x="913131" y="783191"/>
            <a:ext cx="3669380" cy="33249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07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</TotalTime>
  <Words>2122</Words>
  <Application>Microsoft Macintosh PowerPoint</Application>
  <PresentationFormat>宽屏</PresentationFormat>
  <Paragraphs>264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等线</vt:lpstr>
      <vt:lpstr>等线</vt:lpstr>
      <vt:lpstr>等线 Light</vt:lpstr>
      <vt:lpstr>微软雅黑</vt:lpstr>
      <vt:lpstr>ScalaLancetPro</vt:lpstr>
      <vt:lpstr>Shaker2Lancet</vt:lpstr>
      <vt:lpstr>Söhne</vt:lpstr>
      <vt:lpstr>Arial</vt:lpstr>
      <vt:lpstr>Calibri</vt:lpstr>
      <vt:lpstr>Courier New</vt:lpstr>
      <vt:lpstr>Times New Roman</vt:lpstr>
      <vt:lpstr>Verdana</vt:lpstr>
      <vt:lpstr>Wingdings</vt:lpstr>
      <vt:lpstr>Office 主题​​</vt:lpstr>
      <vt:lpstr>Data Analysis Training with CLHLS: Introduction to Second-hand Data Analyses </vt:lpstr>
      <vt:lpstr>0. Study Plan</vt:lpstr>
      <vt:lpstr>Data Analysis Training</vt:lpstr>
      <vt:lpstr>Scope of the Training</vt:lpstr>
      <vt:lpstr>Syllabus</vt:lpstr>
      <vt:lpstr>1. Data Analysis Progress: 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Data Analysis Progress: Sample Paper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CLHLS</vt:lpstr>
      <vt:lpstr>3.1 Introduction of CLHLS : Sample</vt:lpstr>
      <vt:lpstr>PowerPoint 演示文稿</vt:lpstr>
      <vt:lpstr>Objectives of CLHLS</vt:lpstr>
      <vt:lpstr>PowerPoint 演示文稿</vt:lpstr>
      <vt:lpstr>PowerPoint 演示文稿</vt:lpstr>
      <vt:lpstr>PowerPoint 演示文稿</vt:lpstr>
      <vt:lpstr>3.2 Introduction of CLHLS : Data Structure</vt:lpstr>
      <vt:lpstr>Data Structure: General</vt:lpstr>
      <vt:lpstr>Data Structure: CLHLS</vt:lpstr>
      <vt:lpstr>Different versions of datasets</vt:lpstr>
      <vt:lpstr>Different versions of datasets</vt:lpstr>
      <vt:lpstr>Different versions of datasets</vt:lpstr>
      <vt:lpstr>3.3 Introduction of CLHLS : X, Y, and Z.</vt:lpstr>
      <vt:lpstr>PowerPoint 演示文稿</vt:lpstr>
      <vt:lpstr>Demographic &amp; Socialeconomic Background</vt:lpstr>
      <vt:lpstr>Activities of Daily Living (ADL)</vt:lpstr>
      <vt:lpstr>Instrumental Activities of Daily Living (IADL)</vt:lpstr>
      <vt:lpstr>Instrumental Activities of Daily Living (IADL)</vt:lpstr>
      <vt:lpstr>Lifestyles—smoking, drinking &amp; physical activity</vt:lpstr>
      <vt:lpstr>Lifestyle-Diet</vt:lpstr>
      <vt:lpstr>Cognitive Functions (MMSE)</vt:lpstr>
      <vt:lpstr>Mental Health– not standard CESD-8 until 2017/8</vt:lpstr>
      <vt:lpstr>Mental Health</vt:lpstr>
      <vt:lpstr>Disease by self-recall</vt:lpstr>
      <vt:lpstr>Disease by self-recall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the CLHLS data cleaning -- Stata</dc:title>
  <dc:creator>Xian Zhang</dc:creator>
  <cp:lastModifiedBy>Xian Zhang</cp:lastModifiedBy>
  <cp:revision>36</cp:revision>
  <dcterms:created xsi:type="dcterms:W3CDTF">2021-09-24T03:02:40Z</dcterms:created>
  <dcterms:modified xsi:type="dcterms:W3CDTF">2024-09-19T06:20:17Z</dcterms:modified>
</cp:coreProperties>
</file>